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5" r:id="rId3"/>
    <p:sldId id="258" r:id="rId4"/>
    <p:sldId id="270" r:id="rId5"/>
    <p:sldId id="271" r:id="rId6"/>
    <p:sldId id="272" r:id="rId7"/>
    <p:sldId id="260" r:id="rId8"/>
    <p:sldId id="268" r:id="rId9"/>
    <p:sldId id="261" r:id="rId10"/>
    <p:sldId id="262" r:id="rId11"/>
    <p:sldId id="269" r:id="rId12"/>
    <p:sldId id="263" r:id="rId13"/>
    <p:sldId id="264" r:id="rId14"/>
    <p:sldId id="25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6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8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9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5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4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4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9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1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9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152B59C-B4F3-448D-A962-C00FA4C6EBAF}" type="datetimeFigureOut">
              <a:rPr lang="en-GB" smtClean="0"/>
              <a:pPr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EB46ED9-262D-4808-9A31-5183106002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google.co.uk/url?sa=i&amp;rct=j&amp;q=&amp;esrc=s&amp;frm=1&amp;source=images&amp;cd=&amp;cad=rja&amp;docid=tnl5bs4kOmQ6VM&amp;tbnid=n0yQAR2rHpANdM:&amp;ved=0CAUQjRw&amp;url=http://kelly-waters.me/change-management-7-common-elements-of-change/&amp;ei=BCZIUvCXLcGO7Qao_4GYBg&amp;psig=AFQjCNHyRWn5vhIuFQ6pP0Y1ML5H-RQ8FQ&amp;ust=138054636428192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ndie%20Hall\Downloads\Black%20Eyed%20Peas%20I%20got%20a%20feeling%20on%20Oprah%20Chicago%20Flashmob%2024th.mp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1268760"/>
            <a:ext cx="4320480" cy="2043659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 Champions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L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5229200"/>
            <a:ext cx="4305300" cy="14573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andie Hall\Desktop\Sandie\pics\HealthyLiving-2811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677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Gaining confidence in </a:t>
            </a:r>
            <a:br>
              <a:rPr lang="en-GB" dirty="0"/>
            </a:br>
            <a:r>
              <a:rPr lang="en-GB" dirty="0"/>
              <a:t>approaching the customer on </a:t>
            </a:r>
            <a:br>
              <a:rPr lang="en-GB" dirty="0"/>
            </a:br>
            <a:r>
              <a:rPr lang="en-GB" dirty="0"/>
              <a:t>difficult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r>
              <a:rPr lang="en-GB" dirty="0"/>
              <a:t>Do you have a good knowledge of the issues?</a:t>
            </a:r>
          </a:p>
          <a:p>
            <a:r>
              <a:rPr lang="en-GB" dirty="0"/>
              <a:t>Are you comfortable discussing the issues you want to raise?</a:t>
            </a:r>
          </a:p>
          <a:p>
            <a:r>
              <a:rPr lang="en-GB" dirty="0"/>
              <a:t>Do you know what the aim of the conversation is?</a:t>
            </a:r>
          </a:p>
          <a:p>
            <a:r>
              <a:rPr lang="en-GB" dirty="0"/>
              <a:t>Are you on the customers agenda?</a:t>
            </a:r>
          </a:p>
          <a:p>
            <a:r>
              <a:rPr lang="en-GB" dirty="0"/>
              <a:t>Are you prepared a the no?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944" y="44624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6" name="Picture 4" descr="https://encrypted-tbn2.gstatic.com/images?q=tbn:ANd9GcTBAWkx-KilBnMpjGRuguI_MP0PlHzvxz31r4_0gteMYQAADR6J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5340"/>
            <a:ext cx="7406640" cy="1356360"/>
          </a:xfrm>
        </p:spPr>
        <p:txBody>
          <a:bodyPr>
            <a:normAutofit/>
          </a:bodyPr>
          <a:lstStyle/>
          <a:p>
            <a:r>
              <a:rPr lang="en-GB" dirty="0"/>
              <a:t>Public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944" y="44624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1026" name="Picture 2" descr="C:\Users\Sandie Hall\Desktop\IMG00216-20130608-1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287780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C:\Users\Sandie Hall\Desktop\IMG00217-20130608-1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3456384" cy="2592288"/>
          </a:xfrm>
          <a:prstGeom prst="rect">
            <a:avLst/>
          </a:prstGeom>
          <a:noFill/>
        </p:spPr>
      </p:pic>
      <p:pic>
        <p:nvPicPr>
          <p:cNvPr id="6" name="Picture 2" descr="C:\Users\Sandie Hall\Desktop\Sabic10K HLP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8320" y="3212976"/>
            <a:ext cx="4395680" cy="29249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55576" y="378904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Tees Pride 10k: Pharmacists lead by example in Middlesbrough road race </a:t>
            </a:r>
          </a:p>
          <a:p>
            <a:r>
              <a:rPr lang="en-GB" dirty="0"/>
              <a:t>A team of health workers will practise what they preach this Sunday when they take part in the SABIC Tees Pride 10k</a:t>
            </a:r>
          </a:p>
        </p:txBody>
      </p:sp>
      <p:sp>
        <p:nvSpPr>
          <p:cNvPr id="1028" name="AutoShape 4" descr="data:image/jpeg;base64,/9j/4AAQSkZJRgABAQAAAQABAAD/2wCEAAkGBggQEBUUERQKEhUVGSAaFRAXDRoYFRweHhofIBgYHhUcJzIqGCUvHBQaKzMsIyczLDEsIR8xNzw2ODIrMC4BCQoKDQwNGQ8PGjUjHiQ1NSsyNTY1LSksNTU1Lyw1LDU0LSwsLDQzLjA0LDQ1LzQvLTUqLy0yLyw0KTUqKSwsLf/AABEIACUApAMBIgACEQEDEQH/xAAbAAEBAAMBAQEAAAAAAAAAAAAABgIEBQcDAf/EADIQAAEDAgQDBwMEAwEAAAAAAAECAxEABAUGEiEiMUETF1FUYZTSBxQyI3GBkUJSoST/xAAZAQEBAAMBAAAAAAAAAAAAAAAAAgEDBAX/xAArEQABAwIEBAUFAAAAAAAAAAABAAIRAwQSIUFRBTFhkRMUFXGBIkKh8PH/2gAMAwEAAhEDEQA/APcaVO5zzcjD2kkILjjqtLTcwCfEq6DcVy825mzBh7LTqhhakrUEL4HAEEiZ/LiGx9a2Npkx1UlwCtqVLjEM3LQOzZwvUkcS1Or7NZO6Q2BvGkpkk85HSa0Mv5+vry1eLduk3TKkpLAWdB1K0zq/xAhU+EU8MxKYwrelQuZ88YpYBpK0WDr7p2t2y4THKdX77DbczW1imdrm3Vb260Wqbt+CpJdPYtAzupXNWw5CJIPpTwnLGMKwrDtm9WmU6onTO8TEx4Sajznpxq9TaumxX2yf0LhtR06jICFokxuOYPhXAyfc42vFr3Uu3cdQNClLSoIhK4AQkfiKoUjBJWMYmAvT1PNggEpBV+IJ3MCTA67VnXlqrrGlZhQha7ZSkNqLadKg0kKQSREzMdetUmI51W3dt2aftA8RqeeUohlsRMRsVEjpI5isGkREbSgeFU3S3ggltKFqA2SV6QfTVBj+qm8nZ1ViDTzhZLfYmNAc1k8M+A32r44Tngqv1WT/ANsVkS0+yuW1iJgpJOgwD1PI1OfSdy5Ta3ha7LWFgjXOnZJmY35VzVcTHtG8r07WnTq21V5GYLYOepzVlk7NRxBpbhZdZ0rKYUZB2mQYHjuKoKgcDzxjVzYPXKGbMqZWR2Q1iUhKVGDJk8Sv+V0stZyevLB25ItUKb1SiVFI0ieLruPCpZUEASrubKoHOcGwAYiZgqspUZfZ4vGVW9u4i2TdPwSkrIaaSeq1HdR2Ow8KyYzypu/Ravm0cS6AWrlk8JJJASpEmDI6K8PHavFatXka0SBoT8Dmf3norGlKVsXElKxccSkEkwAJJ9Kwtrll1CVtqSpKhKVA7EHkRRF9aUpRFC/VheFBhkXHbhRchp1BjQY3UowZEdAJMVp3RwzFUstXGI4etCCFKabR2SnDEblaiU8zsB1Nbf1MxK/a7EdmpdqSe3UGtZ9AeqR12IJ3EivPW2rC5VoDWEkHrbtvh/0IbJIJ9CI8SOddLTha3I/Gf8WG0vELvqAjQmJ9t1bpusROKONXiL8WyQRbMtNL7JUEadWj8uEf5GJma5uSX7zD3MQLltflalAtspt1Gd3CBqTwgcSd567VoM5+zNaNtsNtpdDSAkuLt3FEnw1AiQAQPWKz71M3+Xt/aO/KuZ17TEtjp2Xp0+CXT2h+QnPM55rfynaOfcOX+IovVPkns2BZuKKfAgaYG2yd9hvWGPWuLuXTGKJtX1JSopXbFv8AVShClBJKT/slSuWwMfvWn3qZv8vb+0d+VO9TN/l7f2jvyqfPsmYV+gXMRI7r0TDsWtLnT9vbujkVLctC0lHiJUOJXgEyPWKksG+4sMZvFPs3mi4ktOIYUtJlWoDhHrH7864/epm/y9v7R35U71M3+Xt/aO/KpF5TEiDmqPAroxmO67WLJubbHW7txq7LC2wnWhpSyklBTCgidwY2/mvhjOH3ttiicQTb3L1u6P1G+ylxHDpMoPLkCP62rm96mb/L2/tHflX53qZu8vb+0d+VUL5m2kLHoNzuN+a9Ft8atV8bLD4QkSt1VopB9EoQQFLVPgIG+9R/01FxasXaX2b5srOpANsvi4SIEDczG1cvvUzf5e39o78qd6mb/L2/tHflXM+uxzg4Tku6jwy5p0n0yAcUfdHJUf0htbhm3eaeauW1lzXC2VJBTpSPyIg7g7V8cByfeW+KPtJBFmvS9GnZRCpbQD0hc/wB41wu9TN/l7f2jvyp3qZv8vb+0d+VaxUpgAZ5Le+0vXVKjxhGPnn+fcaLt57wK/axFm/aaVcITAdaCNSgBIJ09QUnn0NUlvj9m4jWxbXJCRqWo2SkaQBuBIGtXQBM+pAqA71M3+Xt/aO/Knepm/y9v7R35VQq0w4ka9FrqcPuqlJrHAS0QDi06jorcYpizn3JAuUOJhVqyWYQtOgFIUSOZUSFSQUn9t1jjOItuN6xeutKZR2qvt+JDylgRAAIEElQiEgD+YjvUzf5e39o78qd6mb/AC9v7R35V0ecp7Lz/Qrrcd1W2+JYwexQ595Ou4Q//wCc6SkayzJA8NMFPOtjIdxepbaZfbuGtDKA2NP6agBxEmJSuZBSekRNRXepm/y9v7R35V2Mo/UDMd1eNMvssobXq1KFs4kiEKI4iqBuBVebY76QOah/Bbmm0vcRAE816ZSlKteWlYpQkcgBPPalKIsopFKURIpFKURIpFKURIpFKURIpFKURIpFKURIpFKURIpFKURIpSlESlKUR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ata:image/jpeg;base64,/9j/4AAQSkZJRgABAQAAAQABAAD/2wCEAAkGBggQEBUUERQKEhUVGSAaFRAXDRoYFRweHhofIBgYHhUcJzIqGCUvHBQaKzMsIyczLDEsIR8xNzw2ODIrMC4BCQoKDQwNGQ8PGjUjHiQ1NSsyNTY1LSksNTU1Lyw1LDU0LSwsLDQzLjA0LDQ1LzQvLTUqLy0yLyw0KTUqKSwsLf/AABEIACUApAMBIgACEQEDEQH/xAAbAAEBAAMBAQEAAAAAAAAAAAAABgIEBQcDAf/EADIQAAEDAgQDBwMEAwEAAAAAAAECAxEABAUGEiEiMUETF1FUYZTSBxQyI3GBkUJSoST/xAAZAQEBAAMBAAAAAAAAAAAAAAAAAgEDBAX/xAArEQABAwIEBAUFAAAAAAAAAAABAAIRAwQSIUFRBTFhkRMUFXGBIkKh8PH/2gAMAwEAAhEDEQA/APcaVO5zzcjD2kkILjjqtLTcwCfEq6DcVy825mzBh7LTqhhakrUEL4HAEEiZ/LiGx9a2Npkx1UlwCtqVLjEM3LQOzZwvUkcS1Or7NZO6Q2BvGkpkk85HSa0Mv5+vry1eLduk3TKkpLAWdB1K0zq/xAhU+EU8MxKYwrelQuZ88YpYBpK0WDr7p2t2y4THKdX77DbczW1imdrm3Vb260Wqbt+CpJdPYtAzupXNWw5CJIPpTwnLGMKwrDtm9WmU6onTO8TEx4Sajznpxq9TaumxX2yf0LhtR06jICFokxuOYPhXAyfc42vFr3Uu3cdQNClLSoIhK4AQkfiKoUjBJWMYmAvT1PNggEpBV+IJ3MCTA67VnXlqrrGlZhQha7ZSkNqLadKg0kKQSREzMdetUmI51W3dt2aftA8RqeeUohlsRMRsVEjpI5isGkREbSgeFU3S3ggltKFqA2SV6QfTVBj+qm8nZ1ViDTzhZLfYmNAc1k8M+A32r44Tngqv1WT/ANsVkS0+yuW1iJgpJOgwD1PI1OfSdy5Ta3ha7LWFgjXOnZJmY35VzVcTHtG8r07WnTq21V5GYLYOepzVlk7NRxBpbhZdZ0rKYUZB2mQYHjuKoKgcDzxjVzYPXKGbMqZWR2Q1iUhKVGDJk8Sv+V0stZyevLB25ItUKb1SiVFI0ieLruPCpZUEASrubKoHOcGwAYiZgqspUZfZ4vGVW9u4i2TdPwSkrIaaSeq1HdR2Ow8KyYzypu/Ravm0cS6AWrlk8JJJASpEmDI6K8PHavFatXka0SBoT8Dmf3norGlKVsXElKxccSkEkwAJJ9Kwtrll1CVtqSpKhKVA7EHkRRF9aUpRFC/VheFBhkXHbhRchp1BjQY3UowZEdAJMVp3RwzFUstXGI4etCCFKabR2SnDEblaiU8zsB1Nbf1MxK/a7EdmpdqSe3UGtZ9AeqR12IJ3EivPW2rC5VoDWEkHrbtvh/0IbJIJ9CI8SOddLTha3I/Gf8WG0vELvqAjQmJ9t1bpusROKONXiL8WyQRbMtNL7JUEadWj8uEf5GJma5uSX7zD3MQLltflalAtspt1Gd3CBqTwgcSd567VoM5+zNaNtsNtpdDSAkuLt3FEnw1AiQAQPWKz71M3+Xt/aO/KuZ17TEtjp2Xp0+CXT2h+QnPM55rfynaOfcOX+IovVPkns2BZuKKfAgaYG2yd9hvWGPWuLuXTGKJtX1JSopXbFv8AVShClBJKT/slSuWwMfvWn3qZv8vb+0d+VO9TN/l7f2jvyqfPsmYV+gXMRI7r0TDsWtLnT9vbujkVLctC0lHiJUOJXgEyPWKksG+4sMZvFPs3mi4ktOIYUtJlWoDhHrH7864/epm/y9v7R35U71M3+Xt/aO/KpF5TEiDmqPAroxmO67WLJubbHW7txq7LC2wnWhpSyklBTCgidwY2/mvhjOH3ttiicQTb3L1u6P1G+ylxHDpMoPLkCP62rm96mb/L2/tHflX53qZu8vb+0d+VUL5m2kLHoNzuN+a9Ft8atV8bLD4QkSt1VopB9EoQQFLVPgIG+9R/01FxasXaX2b5srOpANsvi4SIEDczG1cvvUzf5e39o78qd6mb/L2/tHflXM+uxzg4Tku6jwy5p0n0yAcUfdHJUf0htbhm3eaeauW1lzXC2VJBTpSPyIg7g7V8cByfeW+KPtJBFmvS9GnZRCpbQD0hc/wB41wu9TN/l7f2jvyp3qZv8vb+0d+VaxUpgAZ5Le+0vXVKjxhGPnn+fcaLt57wK/axFm/aaVcITAdaCNSgBIJ09QUnn0NUlvj9m4jWxbXJCRqWo2SkaQBuBIGtXQBM+pAqA71M3+Xt/aO/Knepm/y9v7R35VQq0w4ka9FrqcPuqlJrHAS0QDi06jorcYpizn3JAuUOJhVqyWYQtOgFIUSOZUSFSQUn9t1jjOItuN6xeutKZR2qvt+JDylgRAAIEElQiEgD+YjvUzf5e39o78qd6mb/AC9v7R35V0ecp7Lz/Qrrcd1W2+JYwexQ595Ou4Q//wCc6SkayzJA8NMFPOtjIdxepbaZfbuGtDKA2NP6agBxEmJSuZBSekRNRXepm/y9v7R35V2Mo/UDMd1eNMvssobXq1KFs4kiEKI4iqBuBVebY76QOah/Bbmm0vcRAE816ZSlKteWlYpQkcgBPPalKIsopFKURIpFKURIpFKURIpFKURIpFKURIpFKURIpFKURIpFKURIpSlESlKUR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data:image/jpeg;base64,/9j/4AAQSkZJRgABAQAAAQABAAD/2wCEAAkGBggQEBUUERQKEhUVGSAaFRAXDRoYFRweHhofIBgYHhUcJzIqGCUvHBQaKzMsIyczLDEsIR8xNzw2ODIrMC4BCQoKDQwNGQ8PGjUjHiQ1NSsyNTY1LSksNTU1Lyw1LDU0LSwsLDQzLjA0LDQ1LzQvLTUqLy0yLyw0KTUqKSwsLf/AABEIACUApAMBIgACEQEDEQH/xAAbAAEBAAMBAQEAAAAAAAAAAAAABgIEBQcDAf/EADIQAAEDAgQDBwMEAwEAAAAAAAECAxEABAUGEiEiMUETF1FUYZTSBxQyI3GBkUJSoST/xAAZAQEBAAMBAAAAAAAAAAAAAAAAAgEDBAX/xAArEQABAwIEBAUFAAAAAAAAAAABAAIRAwQSIUFRBTFhkRMUFXGBIkKh8PH/2gAMAwEAAhEDEQA/APcaVO5zzcjD2kkILjjqtLTcwCfEq6DcVy825mzBh7LTqhhakrUEL4HAEEiZ/LiGx9a2Npkx1UlwCtqVLjEM3LQOzZwvUkcS1Or7NZO6Q2BvGkpkk85HSa0Mv5+vry1eLduk3TKkpLAWdB1K0zq/xAhU+EU8MxKYwrelQuZ88YpYBpK0WDr7p2t2y4THKdX77DbczW1imdrm3Vb260Wqbt+CpJdPYtAzupXNWw5CJIPpTwnLGMKwrDtm9WmU6onTO8TEx4Sajznpxq9TaumxX2yf0LhtR06jICFokxuOYPhXAyfc42vFr3Uu3cdQNClLSoIhK4AQkfiKoUjBJWMYmAvT1PNggEpBV+IJ3MCTA67VnXlqrrGlZhQha7ZSkNqLadKg0kKQSREzMdetUmI51W3dt2aftA8RqeeUohlsRMRsVEjpI5isGkREbSgeFU3S3ggltKFqA2SV6QfTVBj+qm8nZ1ViDTzhZLfYmNAc1k8M+A32r44Tngqv1WT/ANsVkS0+yuW1iJgpJOgwD1PI1OfSdy5Ta3ha7LWFgjXOnZJmY35VzVcTHtG8r07WnTq21V5GYLYOepzVlk7NRxBpbhZdZ0rKYUZB2mQYHjuKoKgcDzxjVzYPXKGbMqZWR2Q1iUhKVGDJk8Sv+V0stZyevLB25ItUKb1SiVFI0ieLruPCpZUEASrubKoHOcGwAYiZgqspUZfZ4vGVW9u4i2TdPwSkrIaaSeq1HdR2Ow8KyYzypu/Ravm0cS6AWrlk8JJJASpEmDI6K8PHavFatXka0SBoT8Dmf3norGlKVsXElKxccSkEkwAJJ9Kwtrll1CVtqSpKhKVA7EHkRRF9aUpRFC/VheFBhkXHbhRchp1BjQY3UowZEdAJMVp3RwzFUstXGI4etCCFKabR2SnDEblaiU8zsB1Nbf1MxK/a7EdmpdqSe3UGtZ9AeqR12IJ3EivPW2rC5VoDWEkHrbtvh/0IbJIJ9CI8SOddLTha3I/Gf8WG0vELvqAjQmJ9t1bpusROKONXiL8WyQRbMtNL7JUEadWj8uEf5GJma5uSX7zD3MQLltflalAtspt1Gd3CBqTwgcSd567VoM5+zNaNtsNtpdDSAkuLt3FEnw1AiQAQPWKz71M3+Xt/aO/KuZ17TEtjp2Xp0+CXT2h+QnPM55rfynaOfcOX+IovVPkns2BZuKKfAgaYG2yd9hvWGPWuLuXTGKJtX1JSopXbFv8AVShClBJKT/slSuWwMfvWn3qZv8vb+0d+VO9TN/l7f2jvyqfPsmYV+gXMRI7r0TDsWtLnT9vbujkVLctC0lHiJUOJXgEyPWKksG+4sMZvFPs3mi4ktOIYUtJlWoDhHrH7864/epm/y9v7R35U71M3+Xt/aO/KpF5TEiDmqPAroxmO67WLJubbHW7txq7LC2wnWhpSyklBTCgidwY2/mvhjOH3ttiicQTb3L1u6P1G+ylxHDpMoPLkCP62rm96mb/L2/tHflX53qZu8vb+0d+VUL5m2kLHoNzuN+a9Ft8atV8bLD4QkSt1VopB9EoQQFLVPgIG+9R/01FxasXaX2b5srOpANsvi4SIEDczG1cvvUzf5e39o78qd6mb/L2/tHflXM+uxzg4Tku6jwy5p0n0yAcUfdHJUf0htbhm3eaeauW1lzXC2VJBTpSPyIg7g7V8cByfeW+KPtJBFmvS9GnZRCpbQD0hc/wB41wu9TN/l7f2jvyp3qZv8vb+0d+VaxUpgAZ5Le+0vXVKjxhGPnn+fcaLt57wK/axFm/aaVcITAdaCNSgBIJ09QUnn0NUlvj9m4jWxbXJCRqWo2SkaQBuBIGtXQBM+pAqA71M3+Xt/aO/Knepm/y9v7R35VQq0w4ka9FrqcPuqlJrHAS0QDi06jorcYpizn3JAuUOJhVqyWYQtOgFIUSOZUSFSQUn9t1jjOItuN6xeutKZR2qvt+JDylgRAAIEElQiEgD+YjvUzf5e39o78qd6mb/AC9v7R35V0ecp7Lz/Qrrcd1W2+JYwexQ595Ou4Q//wCc6SkayzJA8NMFPOtjIdxepbaZfbuGtDKA2NP6agBxEmJSuZBSekRNRXepm/y9v7R35V2Mo/UDMd1eNMvssobXq1KFs4kiEKI4iqBuBVebY76QOah/Bbmm0vcRAE816ZSlKteWlYpQkcgBPPalKIsopFKURIpFKURIpFKURIpFKURIpFKURIpFKURIpFKURIpFKURIpSlESlKUR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6286500"/>
            <a:ext cx="571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27984" y="6150114"/>
            <a:ext cx="47160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/>
              <a:t>Saltburn</a:t>
            </a:r>
            <a:r>
              <a:rPr lang="en-GB" sz="4000" dirty="0"/>
              <a:t> Health News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Signposting and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 your local specialist services</a:t>
            </a:r>
          </a:p>
          <a:p>
            <a:r>
              <a:rPr lang="en-GB" dirty="0"/>
              <a:t>Know how to refer</a:t>
            </a:r>
          </a:p>
          <a:p>
            <a:r>
              <a:rPr lang="en-GB" dirty="0"/>
              <a:t>Know the times your customers can access the services</a:t>
            </a:r>
          </a:p>
          <a:p>
            <a:r>
              <a:rPr lang="en-GB" dirty="0"/>
              <a:t>Have the information available both verbally and written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6" name="Picture 6" descr="https://encrypted-tbn3.gstatic.com/images?q=tbn:ANd9GcQq1GTvBr1RUW50xOcolAMHuvQhPm6ZQ8NN12LJXCN3aGYB-8yU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4648199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Ask the Champions</a:t>
            </a:r>
          </a:p>
        </p:txBody>
      </p:sp>
      <p:pic>
        <p:nvPicPr>
          <p:cNvPr id="6" name="Content Placeholder 5" descr="HLPAwards-0105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714" y="2057400"/>
            <a:ext cx="6067171" cy="4038600"/>
          </a:xfr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 H A N G E</a:t>
            </a:r>
            <a:endParaRPr lang="en-GB" b="1" i="1" dirty="0"/>
          </a:p>
          <a:p>
            <a:r>
              <a:rPr lang="en-GB" b="1" dirty="0"/>
              <a:t>C - Choose change</a:t>
            </a:r>
          </a:p>
          <a:p>
            <a:r>
              <a:rPr lang="en-GB" b="1" dirty="0"/>
              <a:t>H- Have a vision (and share it)</a:t>
            </a:r>
          </a:p>
          <a:p>
            <a:r>
              <a:rPr lang="en-GB" b="1" dirty="0"/>
              <a:t>A- Action plan</a:t>
            </a:r>
          </a:p>
          <a:p>
            <a:r>
              <a:rPr lang="en-GB" b="1" dirty="0"/>
              <a:t>N- Now (make it happen for quick wins)</a:t>
            </a:r>
          </a:p>
          <a:p>
            <a:r>
              <a:rPr lang="en-GB" b="1" dirty="0"/>
              <a:t>G- Give ownership</a:t>
            </a:r>
          </a:p>
          <a:p>
            <a:r>
              <a:rPr lang="en-GB" b="1" dirty="0"/>
              <a:t>E - Embed change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sp>
        <p:nvSpPr>
          <p:cNvPr id="9220" name="AutoShape 4" descr="data:image/jpeg;base64,/9j/4AAQSkZJRgABAQAAAQABAAD/2wCEAAkGBxQTEhUUExQWFhUXGRoaFhcYGBwaGRcbGxwcHRgcHBwaICggGBolGxgXJDEiJSkrLi4uHB8zODMsNygtLisBCgoKDgwOFw8PFywcHBwsLCwsLCwsLCwsLCwsLCwsLCwsLCwsLCwsLCwsLCwsLCwsLCwsLCwsLCwsLCwsLCwsLP/AABEIAMIBAwMBIgACEQEDEQH/xAAbAAACAwEBAQAAAAAAAAAAAAACAwABBAUGB//EADwQAAECAwUFCAIBAwMEAwEAAAECEQADIRIxQVHwBGFxgZEFEyKhscHR4QbxMiNCUhRykgcWYoIzssIV/8QAFwEBAQEBAAAAAAAAAAAAAAAAAAECA//EABsRAQEBAQEAAwAAAAAAAAAAAAARARIhAkFR/9oADAMBAAIRAxEAPwDtKnE3lxvzingH0YNMcmxvrW+DaFvuiC9oByVfvV0Ha105YwgGu7GDCacoodb1q6Cfrr7hIUNa3wy1AGF+9IMJz8oW+s4MHLl7wDUmnXVboJVde8JurrfDQGaCDQNau/cEE0u1xzhaZjc4sLIL66QDnY0evry4GCSs102mhCYJIOjrCA0Mb9YNWIJjGFhWEEmjfHD5MA8K3fUGFZYxnBq9Ne8E/wAQDnrWLfXr7+cIJaLKoBwUIMZV6xnGtfEWlXpygHlQgSvDXlCO8bFtU9YpazWrbxrh9wDlL6RSizekKEwtVuGAilF/3Xz3+kAZVr6wi3vzbn60pALwbhu1SLPC/DXOAon9+sCxOtUeIbrsde8RzU6/UBRSMX8/aJAG1g7cW4+cSA82hLkAchvwug1Ib2jOlXzdFrmkjAAXMIimhesIiVltaeM4463QwJMA4LhgMZAg4617xZWXvijYFUhgNMt8YRMz56MEZ+/XvjAbkkaOtGDSRnr4r5xzlzjnr3i5c3WfHnBHVlzNa5xDoxzUzGv5xoTO3wGp8L9boY1ePnWsZkTR+nw6Q0KG797uUAw61dBBWsXemt0KG/DzhiKa9+kA5Csxlq6LKsMXgU8K6+oFKt8A219REqfHdCa61TKLtQGi1iRrjF2qe8IK+fHW6CUrXpWAarXGKtMdzcx0hZXyGcLd8YDSTfygDMrR/d4UovRqZZ7zoRbPrWflANdzy6a9oIsdaEKTSt9+s3d8YK0KHf766QBzFfF3D9RQVR8PL9QNoDfSKfjAEV78+uftABZr1gUj70d0DnfkBeSfYVgGMTddEijMamWjEgPLlUJVODVLAVJOWe6kFt5ZJbhrrHD2/ZDOkLSknvHFlP8AmP7hvLYbogLbfzXZ5dJYM1T4eFP/ACN8ZZv/AFICadylRySo2R/7EVPJt8eGmSSlTEZggiv1CxJjfOM9a99s/wD1Od+82VJ/2qb1FTEX/wBQJZukLHMaFY8ZsOxWlgEt5k8A4B5kR73s/sNMpKShSDR3KZalF3rUEpqDThXGG5mLl1z1flS6FGzzCDcSCH6AvBye2tsWfBsm9lJX9PHpU9lzFCkyaxD2bfdj/iLq7mrDVdnLKQFqK7NRbZRvdjSpZg7O2cRY4ciZ2ioP3MpG9QI8nLcIehfaIvlymyzq2BO+Okrs1Ixs3+JLB/rGH7NNmDwKUV1JCiQVgZYd4AWvrSFIz7Bty5gIVKIUlnYuGzzAh6tvQggTFWFEkBKiAXHoboxdvdnImoExIKJwUGJdIrePEWVe99Whc3a5M4qkzNlsT0eIzLCVJUwoXdIZWAarxB6JJcHcNVx4Q0Kc7sc94848l+PdoBYVZCypAIKjLA4Ucg3XUbPP1HZu1onJUqWpKimiglYUQSHH8SSKvTdAbG38OXrBsOTQkrbjgSNZwT+flrfAG36ghWnndCxM9BpotSq61+oAkjnrrEBY78NcoW/Wr7rvaKUbmvz4t9wB2+ur98Ekk63fMKKqvBJxgDXexr7xZOseuvlZXi1Ysq45V6HhANRM5Po8osEaaEroOvF9NBkNiRv1dAGMuvx5CBVM1uoIgu5O5u4Uqdw40g8BUADgSaUqLicngAJ03pvpEJc8NesAryF4wfDlQ6MWTd1Pt6wBKx3kfUVLVXcB5n1ga3ZV00Va4lyNe8AxEwNUjo/vFRVMj/yiQHCUAQxjOnY0u4/cMC/WImZEUraezEzGtsprraELbgVpJGGMZv8AtXZj/JIPABHnLsmN6ZutboITct+qc4tE2DsjZ5YZEpKaX1USOKi7xr2bZZSC6UJBJvArkXe94yGecHOENM/fql8QaUbJLIAZ6NUquO8FwY0J2KWzXYOX4X1J5xgE6+HDabvWsBfaHY1tAKFOoXWVC10dieW6PKiTtgWAgfxq1gFXVmq+6PUzSlV4B4gb6xQUwZKlJD0CVkDo7eUUfN/zeVP8AmoWlIchwQMuoujN+NdtTpSFypS5jqBsgKoKG5Nau12MfS0yFA0mzU1/zOMaZCLLMo1NXYk0I/uB1xi1I+cbDsG3zVWps2ckAO6phRwbLi1I9L2DIXK2kiy4WLS5rghRd70oQCS5wD1Jdo9HMlh3JUWvFOtADlBhRB/Wv2IlEW9alyL8L9M7xajXyw+sRhABe6nrz6QIyz+4BoL39MviIFHyhb6y4+UEFdBrpX1gCO469GiBTm8NVsvs1ECC9MfW594iPnXMe/nBROcLjvNOnGLBru+Ytb+3zAJLa1ughpXhj1in6B21jCy/7w+YJKqcboAySc97Z74anWtYwss2hBKVS8QBrULnxD/DYwJLMbyct+6u6kKml8HeCKwzvfh6+8AJVUPnX3NTuA/cMCqvp/qAf5PtziBV3M9aDyBgLt1rdqkXMU10KJv5c4ta9zZQBhQ0REhdh8DFxFeflqG/R6wQN/6frAKV863XxYP6vvEAbjXHdwiyf1r0gGy1f8iCzz18+sBMW94Zd0Gt0CR9XaEQppw6bucAzVfPzMEFVpXlAA3xbimOtdIB1u+vrwiw/ryhQLwWHpq++KHy6sA75X15QQmVIOGGJ3Rq2/apkjZdnOzq7tc+aoTJtkEhKbTJFoEB7I6HGsa+xtrnTdq2VU1FQmYkzmbvmQpnAAS4bDfQRYlclSuI98vUxRm6+N90FL7k7KqdLM7+nNTLUZgSbYWoC2gJuDqG9gcax0J/Z6BLnq7uegSZSpiVzLAEyyl1Du/5pGDn9oVzUqrl8vFkvfSOhJ2bZ+92aSozyraJSZgKbFmW4N5IdiaAMbq7si1SpUgTJwmrKpy5KUyrIbu1KClG1RnQacOUhS3Deg40Pt1iwrWEdT/+YkTpyE94tMqVLWQLAWszLVkAqZI/gb4w9qSO67ogKSJoU6FlBWhSbwSglJBejQhSfSvxhBW36ekaJkgFGx95OUlExcwEKKbCGtXUdzdUkVuiu15XdJB7qah5hSkmwtC0/wBqgqXRL/4mECQvJ/V+kEC41yz3wzZ9nCkqUUTZqgzIlsBU3qWoWUhq76wPayUyZ4li1WUmZUgkBRUGdNCXReM+cII/H54+eEClRx9x5Rp2hUiV/pkr75Sp4J8FlkAFIKi4dnUKVuMSfs8qSjaFzlLIkTkyyJYBK7aUKQwP9x7xN5YViwpDsL+fpEExyK88TDiqQlezypgmmZPSFhrDSkrLS7b3nNsjugZoRJlTZk62ru5vcBMtgVrLV8VALJfrzkKThw18eUXbuFWx4Rp2GTLmmaqV3i5cpCVWQAmYVKcd262QSLJdV1Rxhh2KWJshMxRlJnJV4VqRbQpDeAqS6auG4QhWAlueA1U3QRPwLr/Q/caF7KkTJImJm7PbUQozChSQAHBExPhcsKGtchC+1ZfdgHupyHWUptlC5aktRQXL/i/+JrCFLUcPP4gbTX0p5QBW2tNEJY4O3zWCn2gL284uM6bsIkBxzWob5iC6jvkRdA94MRS5wfPjFr4k+3xGRZO+nGnnSLJ36+YAi8isEml12MAbU+8+G6LA1u16mIk66dIu3QZ5RQyyOl/CLF+tCFk61dDEmAtOGuPGLGXnAi6JaqDvgNsjtNaE2O7lzUPasTKgK/ySoDwnl7uCO1p52hE9QlgSQUyZKXCE2wyicSbugYXxnJrcz6vilHfFpA7PNmS5HcpsVmImFVXCpawsMLmdIvwjRtXaKyraFJ2eSlW0oVLnLCllSnTZcOWRTACtMoRaiHA8614QpDpe2zBOkzSlDyJSZSb2Nl6nfWHbJtZTJWlU3ZwpU5U0I2iUpctBWVEqQpJvFo+E7865HGtVi7L0Lbhrn0hUjVtfa3fbRPWhImyZktEpSZiSEzgkFy1Cmqix8owpTaWn+lJkoSCEolDO8qWarL5/MNat43ZRaFPhXhfd9QpGiZtkz+gEpRZkqWpNoPaK3BCgcPEYzzpqyjuZcuVIklfeLCCo2lD/AHHwpcCgGA56z2fNSFKMpYCP5Eg0YP0Y3xNn2KYtNpEtSg5cpBY8GvPB4ehUzaj3SpKpUubLUpKrClKSxTcXQQWoKbt8Knzpk2amdMShBTKTLAQ4SyCoihPh/megjdsnZcxcmZNQFGyQyQkkrJLKAys43xk2Z5jBAKibgA5Viw3awh6NvaHbISdlTLlypqpaFFRXaSZanSzEUIIckH/EXRgmTJq5cxCyhRnTROmKrQpsgAB/4gJArVhGmfsUxKkpVLUlSqJBH8jkM+Dxc3YpqUWlIUlLs5TQF2rzYdIt0We1pibBEqVMXLDS1rcFIwBCSywCKZNzjNse0zEImJWET+8md4tK3DzHe0kpLpNMMmpFyJClEJSCSbgHJxNK3b7hDl7DNC+7MtVpnsNeBeWxiXQJ7QnLVMM1MpaFoEsyGPd2EvZF72hUvv4Nn2aapMwKTI2dASkpTKCHSQq8rUfEomlft2IQSkTAPDaYFqPewOcO2jY5ksArQpIUWDhgTluN9De0LpCU7XMSJKJcuTKlSlFaZQtTApRBSbVsvZZSqDN8or/ULZMtEqVJk96JsxKStVtQzcmyilUgYddS9gmgKUqWsJR/IlJpR+gBvwrBdobAuXKlzSlVlb2hZYIDgJcv/dRovp4yzNr7ydNWlNmWVCwClmAADtg5BLb6xHvvri8LUpgGruEDXVTxbKMqYpQFCPT3rFRVkZenzEgOVrXnAyl5Vx3b+ESLiKZQ3XtdSpa4iouxgpePyxFctYQFMIILzvz59YA4OzW7k2WvOKSysOWIzuyglJxo1OP7gik3a+YMUFePKBQoUi0jWr8YoIGuevK+CT+iMG00U90WlVICAfqKN0WRT3ilDPrnAQj95cycojHX3FfTa6RLOtcoA3369oG2LuuL+XCLA4a0Io1x9YC7dfisELxrWEKGqxdrL9wHbR2ig9pbXMM8GV3VhJMwd3VCCwrZe1a5vGPZFJmy+z1/6lEobOgCahczuyFiyStj/MEBXVsS3OEsVoGIy1rpFrlJN4fe3NvMdI10kdD/AFcvaEdohM1EpM5csyTMX3aVBCnWQTdaYn/2DwP46qXaFqYZae7Nk2+7tGjJK/7Qc90Yu7FAwIygrIuamXrSJSOlJ2qTLlbDLCpEsy9rCly5c/vBLTYmElSlKJIchzc5jMnbwZfailTX7xS+6tLcLsrXY7sE1FmyzYNGNMlIwGt2cWSkEeEN74cTF6I6vYu1JSmYFlIMySpCVKWqWkKIokrSypYP+QYhs2hSO0+5VsiAZI7lalKTKmrnWEKBStKpiyXe04T/AOIjFaF1+vOFSpKUmgAfmWfpEzSOvtG3SJW1bLJlLTMkSVzJ0woZSQqYpQlh0kh5aSaXs0L27bEy0TwFbN/XmJIsbRMnrmf1HC7KlESmFThRsBHMYCgAD4C99+UUJaXcJD3U4Z1i9Ed5PaSD2htqzPSZXdWEEzB3Z/poomtl7Vrm++OT4Jmx7CFTpYMtShMQtdlY7xYCTZ/uAdycA5whPcpqL8284opBYAJpR74nRD56wFrSlaFpSQLaT4S4BoReML7wcoseUISALseA+4j6vMRRKmtePMRIEziM+kXEHMQTi2X3WIeu77gUphgYXwVad7Uwx874YlYDU+GhZPKGp84Bqb+MMB+4SFRDMy0IIdZrd9/cMEoZx5j8h/KP9OwCXURc/mcvePMzPz7aC/hS2AYGmRcMcouYXH1WXIScXL5wczZGx0I+Nz/yOatVtBsFrgzb49J+Nfmm0FVhae8a8BrTbgS6uAi86mbmvazJZB1hAqVoxJHaEucklBqD4km8HF3qIBSq8cYiiI9cf1fF9NYwCVViicIgMmK9NecBa17U5xFTH1e8AQGOvqKCsL9+MCVVaKtHLn6X1aucAxIPzXVIsKpfV+u+AcC89OHldFm+/WEUMSqmufpEtXfvRhdt8ND9RArEeUAwZ4V1x+4gVSnXd6CFqVX5+MYtIds8zQfUQFbwqd2VzVx6QCgc+Qu6YxFJDbnw6c2igW+r4KJCmwZ788MMIpuY6Btb4FIwP3EtUxPPLWEVDKtrhzilKzx5Qozv1EC3e7LX3EDQdU94t8/bzhfPWveLC+eTxQ0RIUAck9HioDCNfEWikLeDFfaMqIQdqKScxBARRYqIXbICsWw4RoCYruRBHzj8nBXtMxRFlyKZAJAF19zvvjlp2R8Hj6snsKVOKbaUsHALqBAypeH6eUH/ANt9zVEsf7hWnGNZ8meXzYfj85v/AIzyZ+kZdp7LWgspKknI3x9PmbIqpBHP6gB2qmXSfKdII8SQ7vk0Xs4/Hm+xdkWsCbLm2JyKTQReHYKOYYgGPSyNtLNMFlYNRgcyMxB9pdkeJM7ZFWFG68u+CgHcG6OZO7ZAKO82chQItKR/CyS1GIvNGJIBMZ31p1hOF4bdFLnVrx+45Ux7TjZpoQVEOVDwi+0O7DkAOzqrviKnliJVqYU0vTZDYFdLJbPdXOK6StobDpQtuzgVTbyK78uIjhL7RXnVNCyPCDk6lAkb2Ec2b+WlJI7tKt9fQ63xczUr2feXYPR/OLEzHXGPH7D+VJP8mqQGay2ZeuD0xpvjvytpSuoUCNx9bm5wg6fe/XxEMzMi/mddYwom4NrljDxMGGHIRFPEzc2YNd0Epd1RyLauhKFel3qekGskPXlwv5QBo9Dq+LtYesAL21q6LNcNe0AS1cTdWjfqITTDrCzXHn67mixl0EAQL+x+PPpEVn863RB8inOIS+eb5wApcnPji8XjXyroRHDYfvhDD56vzzgByprEvEdzzgSbsQef6iga6J+g0EX3h38g/vEiSkOMcfXhEgMiW15QzDnC0g0/QiwXiKYF5QxIhTwIW8VDwrKHIMZQqDSvfAagnKNex7ZMRUKpvjmomcodbN+sYK7E0y5qWU6TgoG45h+UcPbuzSlXiShSlAhK3UBMxYhNAfWHJm8tb40onOkpX4knfdvGRgPLbMgyQlBkoSkuD4195LJcHxEMWOEOn7PbDKCptPEFllKbFkEeLeY7m2dmhQNkly1bgTvA/uzzjgbVIslzfiauFZ0bNngMICZQY96lJIYy1uxF4cgvzg01LlIFKWU3teTUpcjBq0NYadrBLJNonEhy+FaeZ9WiWVXhyQMae2+ATtHZlshysgUITW/cWDZw7/tiQQHAJxIcP0PzG2S4PiHhdiTU7mu3PDpCXLKWVC8JKSK78f1FqR5uf+MScAt8qAdTCdr7KmSE2pZURyu5Yhsso9ft0+XLlmZMAKUhzc53B8SYybHNkbQnvJClXupClElJxFmFOXkJH5UoEBaTTFyTzer313mPR9m9py5gBQ556xzeOR+QdmCY5lyzbF7C8b+QjH+F7HNE5XhNgA23DMcBxi7JUu2a9sn1HS/Pc0WDl1hqks2qYMOkKIzby9RfGWjHpeB6jjp4gHP0gX4c8Yq2xam7nvgDryx8qj4i1gMcszcz04wt2qRx0awbvhygDN1b8XuHK6IbgGrv1mYHjeavzgVGtfK4/EBEJzNL+J3EQSSTjy/V8LlkPxvJbk/UecHbe8u3Cnv5QFuAX/UA7Y/Igi9dcOECouSBw9YAwh6vrmYkUFDIxIDM/wBQSYBD3wC5j3XQDFKenSIKUMABdnBJLVxgDBbjBvCeXOLTR63xA8q3hs/SKBzJhfqboiTxyvygNCCw11fhDZU3CMvkNXwwKuIMB05M3WfzB7ZsKZooK58cs7o58td3llGqTtZBx3QHAn/jqgS4LPhfXKNmzditQA0N6nMd0be95B4tFKn2rjZObfMCOcezSHL3jAHQhE5aJYdSko/3Ac2xiu0tnmLcypiCpNGtFJB6xwe2exJm0SkqK094P5C1Rrr61gON+TdrJmKKAHlEBSVA1tZndfTfCPxv8e2iYtM2TRKSDafAXhsecb+wfxNLLM4hRcBKElTbyotXgN8eq2GQiWgIlpCEjKtcXOL741frEl2h2ydtiVApMkgnxAoSLKf/ANMG5xsXMevs243cIWUtVyQ5LEk1yD3ekJtN75aryjKmW8v37c4FVM3yaJTPpg26BTV2w4j284C7QutDg9+NcRzgDfowKZYC1KxUztmBSGpMBAK561lFpPmN2vOAtU9sstGKCb6RQ0KyrvikkZ3+T4QKcR51iipnHuKZa+YBndtTy0YIHCmt3KFJWWvJ3tqtIijrXSAY+hqooIprvd6tCwtquRXEwKptfr4gH2P/ACbc494kZ7XL/wBYkCELmYRT9YCDQMcYIYkdfSCGsoWTBiIowKtFkhroEaHzFPXXtANDQKVtAPrygq4P8ZwFh9H1gpeue+BQu+LemEA12uuhiJsIt40auqRRJc0xxPTygNYmB/n5iGZrXGM6dHhFCbrXKAGbsstUwLUkOLjlf8xpJo1eO6Myi/Pd0ESWpxW8cdCAyT9vUlR/pnu0otEtUlzQDgCekO2uesylKlAhZTQG8ZbnHtDFAY46bfFkNlXfALlkgArYrIFojhfXB/aDHHdl+8IoGu5zcNNAPTWhAGodbvmJ3jtrRisXwi8uEAbBniKHnX49IADg3TX1F3ChcmnDVYCinD9xdkX0584u2Lv35wK/FWvDXOAtQGetPdEAIuGMAom/TV+4KzrV9IAlL08AxwbXpEWX378mfXOFlTtrl6RQSVPeN1YgN1rOkAU1f2i7YOcQWVbvMRItKXuB6xUBkH8uUNiRIAkH1g513OJEgKB9fiDTfyHvFRIGqBqYa9OYiRIAJhu5xaxfx+YkSAPAcYNvQxIkQUTfwELUadYkSKBJoOB9IsnxHWMSJAHMPiVwHpAovPP3iRICSxTl8QZ/keJ94kSABP8AI6xg8YkSACVgNfyipZrrfEiQFkUPCASfQxIkQMA8SRma9Yj0VFRIoku7r/8AUwseyfWJEgFTTVXL2h0v+7h7RIkMMBMNTEiRIi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2" name="AutoShape 6" descr="data:image/jpeg;base64,/9j/4AAQSkZJRgABAQAAAQABAAD/2wCEAAkGBxQTEhUUExQWFhUXGRoaFhcYGBwaGRcbGxwcHRgcHBwaICggGBolGxgXJDEiJSkrLi4uHB8zODMsNygtLisBCgoKDgwOFw8PFywcHBwsLCwsLCwsLCwsLCwsLCwsLCwsLCwsLCwsLCwsLCwsLCwsLCwsLCwsLCwsLCwsLCwsLP/AABEIAMIBAwMBIgACEQEDEQH/xAAbAAACAwEBAQAAAAAAAAAAAAACAwABBAUGB//EADwQAAECAwUFCAIBAwMEAwEAAAECEQADIRIxQVHwBGFxgZEFEyKhscHR4QbxMiNCUhRykgcWYoIzssIV/8QAFwEBAQEBAAAAAAAAAAAAAAAAAAECA//EABsRAQEBAQEAAwAAAAAAAAAAAAARARIhAkFR/9oADAMBAAIRAxEAPwDtKnE3lxvzingH0YNMcmxvrW+DaFvuiC9oByVfvV0Ha105YwgGu7GDCacoodb1q6Cfrr7hIUNa3wy1AGF+9IMJz8oW+s4MHLl7wDUmnXVboJVde8JurrfDQGaCDQNau/cEE0u1xzhaZjc4sLIL66QDnY0evry4GCSs102mhCYJIOjrCA0Mb9YNWIJjGFhWEEmjfHD5MA8K3fUGFZYxnBq9Ne8E/wAQDnrWLfXr7+cIJaLKoBwUIMZV6xnGtfEWlXpygHlQgSvDXlCO8bFtU9YpazWrbxrh9wDlL6RSizekKEwtVuGAilF/3Xz3+kAZVr6wi3vzbn60pALwbhu1SLPC/DXOAon9+sCxOtUeIbrsde8RzU6/UBRSMX8/aJAG1g7cW4+cSA82hLkAchvwug1Ib2jOlXzdFrmkjAAXMIimhesIiVltaeM4463QwJMA4LhgMZAg4617xZWXvijYFUhgNMt8YRMz56MEZ+/XvjAbkkaOtGDSRnr4r5xzlzjnr3i5c3WfHnBHVlzNa5xDoxzUzGv5xoTO3wGp8L9boY1ePnWsZkTR+nw6Q0KG797uUAw61dBBWsXemt0KG/DzhiKa9+kA5Csxlq6LKsMXgU8K6+oFKt8A219REqfHdCa61TKLtQGi1iRrjF2qe8IK+fHW6CUrXpWAarXGKtMdzcx0hZXyGcLd8YDSTfygDMrR/d4UovRqZZ7zoRbPrWflANdzy6a9oIsdaEKTSt9+s3d8YK0KHf766QBzFfF3D9RQVR8PL9QNoDfSKfjAEV78+uftABZr1gUj70d0DnfkBeSfYVgGMTddEijMamWjEgPLlUJVODVLAVJOWe6kFt5ZJbhrrHD2/ZDOkLSknvHFlP8AmP7hvLYbogLbfzXZ5dJYM1T4eFP/ACN8ZZv/AFICadylRySo2R/7EVPJt8eGmSSlTEZggiv1CxJjfOM9a99s/wD1Od+82VJ/2qb1FTEX/wBQJZukLHMaFY8ZsOxWlgEt5k8A4B5kR73s/sNMpKShSDR3KZalF3rUEpqDThXGG5mLl1z1flS6FGzzCDcSCH6AvBye2tsWfBsm9lJX9PHpU9lzFCkyaxD2bfdj/iLq7mrDVdnLKQFqK7NRbZRvdjSpZg7O2cRY4ciZ2ioP3MpG9QI8nLcIehfaIvlymyzq2BO+Okrs1Ixs3+JLB/rGH7NNmDwKUV1JCiQVgZYd4AWvrSFIz7Bty5gIVKIUlnYuGzzAh6tvQggTFWFEkBKiAXHoboxdvdnImoExIKJwUGJdIrePEWVe99Whc3a5M4qkzNlsT0eIzLCVJUwoXdIZWAarxB6JJcHcNVx4Q0Kc7sc94848l+PdoBYVZCypAIKjLA4Ucg3XUbPP1HZu1onJUqWpKimiglYUQSHH8SSKvTdAbG38OXrBsOTQkrbjgSNZwT+flrfAG36ghWnndCxM9BpotSq61+oAkjnrrEBY78NcoW/Wr7rvaKUbmvz4t9wB2+ur98Ekk63fMKKqvBJxgDXexr7xZOseuvlZXi1Ysq45V6HhANRM5Po8osEaaEroOvF9NBkNiRv1dAGMuvx5CBVM1uoIgu5O5u4Uqdw40g8BUADgSaUqLicngAJ03pvpEJc8NesAryF4wfDlQ6MWTd1Pt6wBKx3kfUVLVXcB5n1ga3ZV00Va4lyNe8AxEwNUjo/vFRVMj/yiQHCUAQxjOnY0u4/cMC/WImZEUraezEzGtsprraELbgVpJGGMZv8AtXZj/JIPABHnLsmN6ZutboITct+qc4tE2DsjZ5YZEpKaX1USOKi7xr2bZZSC6UJBJvArkXe94yGecHOENM/fql8QaUbJLIAZ6NUquO8FwY0J2KWzXYOX4X1J5xgE6+HDabvWsBfaHY1tAKFOoXWVC10dieW6PKiTtgWAgfxq1gFXVmq+6PUzSlV4B4gb6xQUwZKlJD0CVkDo7eUUfN/zeVP8AmoWlIchwQMuoujN+NdtTpSFypS5jqBsgKoKG5Nau12MfS0yFA0mzU1/zOMaZCLLMo1NXYk0I/uB1xi1I+cbDsG3zVWps2ckAO6phRwbLi1I9L2DIXK2kiy4WLS5rghRd70oQCS5wD1Jdo9HMlh3JUWvFOtADlBhRB/Wv2IlEW9alyL8L9M7xajXyw+sRhABe6nrz6QIyz+4BoL39MviIFHyhb6y4+UEFdBrpX1gCO469GiBTm8NVsvs1ECC9MfW594iPnXMe/nBROcLjvNOnGLBru+Ytb+3zAJLa1ughpXhj1in6B21jCy/7w+YJKqcboAySc97Z74anWtYwss2hBKVS8QBrULnxD/DYwJLMbyct+6u6kKml8HeCKwzvfh6+8AJVUPnX3NTuA/cMCqvp/qAf5PtziBV3M9aDyBgLt1rdqkXMU10KJv5c4ta9zZQBhQ0REhdh8DFxFeflqG/R6wQN/6frAKV863XxYP6vvEAbjXHdwiyf1r0gGy1f8iCzz18+sBMW94Zd0Gt0CR9XaEQppw6bucAzVfPzMEFVpXlAA3xbimOtdIB1u+vrwiw/ryhQLwWHpq++KHy6sA75X15QQmVIOGGJ3Rq2/apkjZdnOzq7tc+aoTJtkEhKbTJFoEB7I6HGsa+xtrnTdq2VU1FQmYkzmbvmQpnAAS4bDfQRYlclSuI98vUxRm6+N90FL7k7KqdLM7+nNTLUZgSbYWoC2gJuDqG9gcax0J/Z6BLnq7uegSZSpiVzLAEyyl1Du/5pGDn9oVzUqrl8vFkvfSOhJ2bZ+92aSozyraJSZgKbFmW4N5IdiaAMbq7si1SpUgTJwmrKpy5KUyrIbu1KClG1RnQacOUhS3Deg40Pt1iwrWEdT/+YkTpyE94tMqVLWQLAWszLVkAqZI/gb4w9qSO67ogKSJoU6FlBWhSbwSglJBejQhSfSvxhBW36ekaJkgFGx95OUlExcwEKKbCGtXUdzdUkVuiu15XdJB7qah5hSkmwtC0/wBqgqXRL/4mECQvJ/V+kEC41yz3wzZ9nCkqUUTZqgzIlsBU3qWoWUhq76wPayUyZ4li1WUmZUgkBRUGdNCXReM+cII/H54+eEClRx9x5Rp2hUiV/pkr75Sp4J8FlkAFIKi4dnUKVuMSfs8qSjaFzlLIkTkyyJYBK7aUKQwP9x7xN5YViwpDsL+fpEExyK88TDiqQlezypgmmZPSFhrDSkrLS7b3nNsjugZoRJlTZk62ru5vcBMtgVrLV8VALJfrzkKThw18eUXbuFWx4Rp2GTLmmaqV3i5cpCVWQAmYVKcd262QSLJdV1Rxhh2KWJshMxRlJnJV4VqRbQpDeAqS6auG4QhWAlueA1U3QRPwLr/Q/caF7KkTJImJm7PbUQozChSQAHBExPhcsKGtchC+1ZfdgHupyHWUptlC5aktRQXL/i/+JrCFLUcPP4gbTX0p5QBW2tNEJY4O3zWCn2gL284uM6bsIkBxzWob5iC6jvkRdA94MRS5wfPjFr4k+3xGRZO+nGnnSLJ36+YAi8isEml12MAbU+8+G6LA1u16mIk66dIu3QZ5RQyyOl/CLF+tCFk61dDEmAtOGuPGLGXnAi6JaqDvgNsjtNaE2O7lzUPasTKgK/ySoDwnl7uCO1p52hE9QlgSQUyZKXCE2wyicSbugYXxnJrcz6vilHfFpA7PNmS5HcpsVmImFVXCpawsMLmdIvwjRtXaKyraFJ2eSlW0oVLnLCllSnTZcOWRTACtMoRaiHA8614QpDpe2zBOkzSlDyJSZSb2Nl6nfWHbJtZTJWlU3ZwpU5U0I2iUpctBWVEqQpJvFo+E7865HGtVi7L0Lbhrn0hUjVtfa3fbRPWhImyZktEpSZiSEzgkFy1Cmqix8owpTaWn+lJkoSCEolDO8qWarL5/MNat43ZRaFPhXhfd9QpGiZtkz+gEpRZkqWpNoPaK3BCgcPEYzzpqyjuZcuVIklfeLCCo2lD/AHHwpcCgGA56z2fNSFKMpYCP5Eg0YP0Y3xNn2KYtNpEtSg5cpBY8GvPB4ehUzaj3SpKpUubLUpKrClKSxTcXQQWoKbt8Knzpk2amdMShBTKTLAQ4SyCoihPh/megjdsnZcxcmZNQFGyQyQkkrJLKAys43xk2Z5jBAKibgA5Viw3awh6NvaHbISdlTLlypqpaFFRXaSZanSzEUIIckH/EXRgmTJq5cxCyhRnTROmKrQpsgAB/4gJArVhGmfsUxKkpVLUlSqJBH8jkM+Dxc3YpqUWlIUlLs5TQF2rzYdIt0We1pibBEqVMXLDS1rcFIwBCSywCKZNzjNse0zEImJWET+8md4tK3DzHe0kpLpNMMmpFyJClEJSCSbgHJxNK3b7hDl7DNC+7MtVpnsNeBeWxiXQJ7QnLVMM1MpaFoEsyGPd2EvZF72hUvv4Nn2aapMwKTI2dASkpTKCHSQq8rUfEomlft2IQSkTAPDaYFqPewOcO2jY5ksArQpIUWDhgTluN9De0LpCU7XMSJKJcuTKlSlFaZQtTApRBSbVsvZZSqDN8or/ULZMtEqVJk96JsxKStVtQzcmyilUgYddS9gmgKUqWsJR/IlJpR+gBvwrBdobAuXKlzSlVlb2hZYIDgJcv/dRovp4yzNr7ydNWlNmWVCwClmAADtg5BLb6xHvvri8LUpgGruEDXVTxbKMqYpQFCPT3rFRVkZenzEgOVrXnAyl5Vx3b+ESLiKZQ3XtdSpa4iouxgpePyxFctYQFMIILzvz59YA4OzW7k2WvOKSysOWIzuyglJxo1OP7gik3a+YMUFePKBQoUi0jWr8YoIGuevK+CT+iMG00U90WlVICAfqKN0WRT3ilDPrnAQj95cycojHX3FfTa6RLOtcoA3369oG2LuuL+XCLA4a0Io1x9YC7dfisELxrWEKGqxdrL9wHbR2ig9pbXMM8GV3VhJMwd3VCCwrZe1a5vGPZFJmy+z1/6lEobOgCahczuyFiyStj/MEBXVsS3OEsVoGIy1rpFrlJN4fe3NvMdI10kdD/AFcvaEdohM1EpM5csyTMX3aVBCnWQTdaYn/2DwP46qXaFqYZae7Nk2+7tGjJK/7Qc90Yu7FAwIygrIuamXrSJSOlJ2qTLlbDLCpEsy9rCly5c/vBLTYmElSlKJIchzc5jMnbwZfailTX7xS+6tLcLsrXY7sE1FmyzYNGNMlIwGt2cWSkEeEN74cTF6I6vYu1JSmYFlIMySpCVKWqWkKIokrSypYP+QYhs2hSO0+5VsiAZI7lalKTKmrnWEKBStKpiyXe04T/AOIjFaF1+vOFSpKUmgAfmWfpEzSOvtG3SJW1bLJlLTMkSVzJ0woZSQqYpQlh0kh5aSaXs0L27bEy0TwFbN/XmJIsbRMnrmf1HC7KlESmFThRsBHMYCgAD4C99+UUJaXcJD3U4Z1i9Ed5PaSD2htqzPSZXdWEEzB3Z/poomtl7Vrm++OT4Jmx7CFTpYMtShMQtdlY7xYCTZ/uAdycA5whPcpqL8284opBYAJpR74nRD56wFrSlaFpSQLaT4S4BoReML7wcoseUISALseA+4j6vMRRKmtePMRIEziM+kXEHMQTi2X3WIeu77gUphgYXwVad7Uwx874YlYDU+GhZPKGp84Bqb+MMB+4SFRDMy0IIdZrd9/cMEoZx5j8h/KP9OwCXURc/mcvePMzPz7aC/hS2AYGmRcMcouYXH1WXIScXL5wczZGx0I+Nz/yOatVtBsFrgzb49J+Nfmm0FVhae8a8BrTbgS6uAi86mbmvazJZB1hAqVoxJHaEucklBqD4km8HF3qIBSq8cYiiI9cf1fF9NYwCVViicIgMmK9NecBa17U5xFTH1e8AQGOvqKCsL9+MCVVaKtHLn6X1aucAxIPzXVIsKpfV+u+AcC89OHldFm+/WEUMSqmufpEtXfvRhdt8ND9RArEeUAwZ4V1x+4gVSnXd6CFqVX5+MYtIds8zQfUQFbwqd2VzVx6QCgc+Qu6YxFJDbnw6c2igW+r4KJCmwZ788MMIpuY6Btb4FIwP3EtUxPPLWEVDKtrhzilKzx5Qozv1EC3e7LX3EDQdU94t8/bzhfPWveLC+eTxQ0RIUAck9HioDCNfEWikLeDFfaMqIQdqKScxBARRYqIXbICsWw4RoCYruRBHzj8nBXtMxRFlyKZAJAF19zvvjlp2R8Hj6snsKVOKbaUsHALqBAypeH6eUH/ANt9zVEsf7hWnGNZ8meXzYfj85v/AIzyZ+kZdp7LWgspKknI3x9PmbIqpBHP6gB2qmXSfKdII8SQ7vk0Xs4/Hm+xdkWsCbLm2JyKTQReHYKOYYgGPSyNtLNMFlYNRgcyMxB9pdkeJM7ZFWFG68u+CgHcG6OZO7ZAKO82chQItKR/CyS1GIvNGJIBMZ31p1hOF4bdFLnVrx+45Ux7TjZpoQVEOVDwi+0O7DkAOzqrviKnliJVqYU0vTZDYFdLJbPdXOK6StobDpQtuzgVTbyK78uIjhL7RXnVNCyPCDk6lAkb2Ec2b+WlJI7tKt9fQ63xczUr2feXYPR/OLEzHXGPH7D+VJP8mqQGay2ZeuD0xpvjvytpSuoUCNx9bm5wg6fe/XxEMzMi/mddYwom4NrljDxMGGHIRFPEzc2YNd0Epd1RyLauhKFel3qekGskPXlwv5QBo9Dq+LtYesAL21q6LNcNe0AS1cTdWjfqITTDrCzXHn67mixl0EAQL+x+PPpEVn863RB8inOIS+eb5wApcnPji8XjXyroRHDYfvhDD56vzzgByprEvEdzzgSbsQef6iga6J+g0EX3h38g/vEiSkOMcfXhEgMiW15QzDnC0g0/QiwXiKYF5QxIhTwIW8VDwrKHIMZQqDSvfAagnKNex7ZMRUKpvjmomcodbN+sYK7E0y5qWU6TgoG45h+UcPbuzSlXiShSlAhK3UBMxYhNAfWHJm8tb40onOkpX4knfdvGRgPLbMgyQlBkoSkuD4195LJcHxEMWOEOn7PbDKCptPEFllKbFkEeLeY7m2dmhQNkly1bgTvA/uzzjgbVIslzfiauFZ0bNngMICZQY96lJIYy1uxF4cgvzg01LlIFKWU3teTUpcjBq0NYadrBLJNonEhy+FaeZ9WiWVXhyQMae2+ATtHZlshysgUITW/cWDZw7/tiQQHAJxIcP0PzG2S4PiHhdiTU7mu3PDpCXLKWVC8JKSK78f1FqR5uf+MScAt8qAdTCdr7KmSE2pZURyu5Yhsso9ft0+XLlmZMAKUhzc53B8SYybHNkbQnvJClXupClElJxFmFOXkJH5UoEBaTTFyTzer313mPR9m9py5gBQ556xzeOR+QdmCY5lyzbF7C8b+QjH+F7HNE5XhNgA23DMcBxi7JUu2a9sn1HS/Pc0WDl1hqks2qYMOkKIzby9RfGWjHpeB6jjp4gHP0gX4c8Yq2xam7nvgDryx8qj4i1gMcszcz04wt2qRx0awbvhygDN1b8XuHK6IbgGrv1mYHjeavzgVGtfK4/EBEJzNL+J3EQSSTjy/V8LlkPxvJbk/UecHbe8u3Cnv5QFuAX/UA7Y/Igi9dcOECouSBw9YAwh6vrmYkUFDIxIDM/wBQSYBD3wC5j3XQDFKenSIKUMABdnBJLVxgDBbjBvCeXOLTR63xA8q3hs/SKBzJhfqboiTxyvygNCCw11fhDZU3CMvkNXwwKuIMB05M3WfzB7ZsKZooK58cs7o58td3llGqTtZBx3QHAn/jqgS4LPhfXKNmzditQA0N6nMd0be95B4tFKn2rjZObfMCOcezSHL3jAHQhE5aJYdSko/3Ac2xiu0tnmLcypiCpNGtFJB6xwe2exJm0SkqK094P5C1Rrr61gON+TdrJmKKAHlEBSVA1tZndfTfCPxv8e2iYtM2TRKSDafAXhsecb+wfxNLLM4hRcBKElTbyotXgN8eq2GQiWgIlpCEjKtcXOL741frEl2h2ydtiVApMkgnxAoSLKf/ANMG5xsXMevs243cIWUtVyQ5LEk1yD3ekJtN75aryjKmW8v37c4FVM3yaJTPpg26BTV2w4j284C7QutDg9+NcRzgDfowKZYC1KxUztmBSGpMBAK561lFpPmN2vOAtU9sstGKCb6RQ0KyrvikkZ3+T4QKcR51iipnHuKZa+YBndtTy0YIHCmt3KFJWWvJ3tqtIijrXSAY+hqooIprvd6tCwtquRXEwKptfr4gH2P/ACbc494kZ7XL/wBYkCELmYRT9YCDQMcYIYkdfSCGsoWTBiIowKtFkhroEaHzFPXXtANDQKVtAPrygq4P8ZwFh9H1gpeue+BQu+LemEA12uuhiJsIt40auqRRJc0xxPTygNYmB/n5iGZrXGM6dHhFCbrXKAGbsstUwLUkOLjlf8xpJo1eO6Myi/Pd0ESWpxW8cdCAyT9vUlR/pnu0otEtUlzQDgCekO2uesylKlAhZTQG8ZbnHtDFAY46bfFkNlXfALlkgArYrIFojhfXB/aDHHdl+8IoGu5zcNNAPTWhAGodbvmJ3jtrRisXwi8uEAbBniKHnX49IADg3TX1F3ChcmnDVYCinD9xdkX0584u2Lv35wK/FWvDXOAtQGetPdEAIuGMAom/TV+4KzrV9IAlL08AxwbXpEWX378mfXOFlTtrl6RQSVPeN1YgN1rOkAU1f2i7YOcQWVbvMRItKXuB6xUBkH8uUNiRIAkH1g513OJEgKB9fiDTfyHvFRIGqBqYa9OYiRIAJhu5xaxfx+YkSAPAcYNvQxIkQUTfwELUadYkSKBJoOB9IsnxHWMSJAHMPiVwHpAovPP3iRICSxTl8QZ/keJ94kSABP8AI6xg8YkSACVgNfyipZrrfEiQFkUPCASfQxIkQMA8SRma9Yj0VFRIoku7r/8AUwseyfWJEgFTTVXL2h0v+7h7RIkMMBMNTEiRIi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4" name="AutoShape 8" descr="data:image/jpeg;base64,/9j/4AAQSkZJRgABAQAAAQABAAD/2wCEAAkGBxQTEhUUExQWFhUXGRoaFhcYGBwaGRcbGxwcHRgcHBwaICggGBolGxgXJDEiJSkrLi4uHB8zODMsNygtLisBCgoKDgwOFw8PFywcHBwsLCwsLCwsLCwsLCwsLCwsLCwsLCwsLCwsLCwsLCwsLCwsLCwsLCwsLCwsLCwsLCwsLP/AABEIAMIBAwMBIgACEQEDEQH/xAAbAAACAwEBAQAAAAAAAAAAAAACAwABBAUGB//EADwQAAECAwUFCAIBAwMEAwEAAAECEQADIRIxQVHwBGFxgZEFEyKhscHR4QbxMiNCUhRykgcWYoIzssIV/8QAFwEBAQEBAAAAAAAAAAAAAAAAAAECA//EABsRAQEBAQEAAwAAAAAAAAAAAAARARIhAkFR/9oADAMBAAIRAxEAPwDtKnE3lxvzingH0YNMcmxvrW+DaFvuiC9oByVfvV0Ha105YwgGu7GDCacoodb1q6Cfrr7hIUNa3wy1AGF+9IMJz8oW+s4MHLl7wDUmnXVboJVde8JurrfDQGaCDQNau/cEE0u1xzhaZjc4sLIL66QDnY0evry4GCSs102mhCYJIOjrCA0Mb9YNWIJjGFhWEEmjfHD5MA8K3fUGFZYxnBq9Ne8E/wAQDnrWLfXr7+cIJaLKoBwUIMZV6xnGtfEWlXpygHlQgSvDXlCO8bFtU9YpazWrbxrh9wDlL6RSizekKEwtVuGAilF/3Xz3+kAZVr6wi3vzbn60pALwbhu1SLPC/DXOAon9+sCxOtUeIbrsde8RzU6/UBRSMX8/aJAG1g7cW4+cSA82hLkAchvwug1Ib2jOlXzdFrmkjAAXMIimhesIiVltaeM4463QwJMA4LhgMZAg4617xZWXvijYFUhgNMt8YRMz56MEZ+/XvjAbkkaOtGDSRnr4r5xzlzjnr3i5c3WfHnBHVlzNa5xDoxzUzGv5xoTO3wGp8L9boY1ePnWsZkTR+nw6Q0KG797uUAw61dBBWsXemt0KG/DzhiKa9+kA5Csxlq6LKsMXgU8K6+oFKt8A219REqfHdCa61TKLtQGi1iRrjF2qe8IK+fHW6CUrXpWAarXGKtMdzcx0hZXyGcLd8YDSTfygDMrR/d4UovRqZZ7zoRbPrWflANdzy6a9oIsdaEKTSt9+s3d8YK0KHf766QBzFfF3D9RQVR8PL9QNoDfSKfjAEV78+uftABZr1gUj70d0DnfkBeSfYVgGMTddEijMamWjEgPLlUJVODVLAVJOWe6kFt5ZJbhrrHD2/ZDOkLSknvHFlP8AmP7hvLYbogLbfzXZ5dJYM1T4eFP/ACN8ZZv/AFICadylRySo2R/7EVPJt8eGmSSlTEZggiv1CxJjfOM9a99s/wD1Od+82VJ/2qb1FTEX/wBQJZukLHMaFY8ZsOxWlgEt5k8A4B5kR73s/sNMpKShSDR3KZalF3rUEpqDThXGG5mLl1z1flS6FGzzCDcSCH6AvBye2tsWfBsm9lJX9PHpU9lzFCkyaxD2bfdj/iLq7mrDVdnLKQFqK7NRbZRvdjSpZg7O2cRY4ciZ2ioP3MpG9QI8nLcIehfaIvlymyzq2BO+Okrs1Ixs3+JLB/rGH7NNmDwKUV1JCiQVgZYd4AWvrSFIz7Bty5gIVKIUlnYuGzzAh6tvQggTFWFEkBKiAXHoboxdvdnImoExIKJwUGJdIrePEWVe99Whc3a5M4qkzNlsT0eIzLCVJUwoXdIZWAarxB6JJcHcNVx4Q0Kc7sc94848l+PdoBYVZCypAIKjLA4Ucg3XUbPP1HZu1onJUqWpKimiglYUQSHH8SSKvTdAbG38OXrBsOTQkrbjgSNZwT+flrfAG36ghWnndCxM9BpotSq61+oAkjnrrEBY78NcoW/Wr7rvaKUbmvz4t9wB2+ur98Ekk63fMKKqvBJxgDXexr7xZOseuvlZXi1Ysq45V6HhANRM5Po8osEaaEroOvF9NBkNiRv1dAGMuvx5CBVM1uoIgu5O5u4Uqdw40g8BUADgSaUqLicngAJ03pvpEJc8NesAryF4wfDlQ6MWTd1Pt6wBKx3kfUVLVXcB5n1ga3ZV00Va4lyNe8AxEwNUjo/vFRVMj/yiQHCUAQxjOnY0u4/cMC/WImZEUraezEzGtsprraELbgVpJGGMZv8AtXZj/JIPABHnLsmN6ZutboITct+qc4tE2DsjZ5YZEpKaX1USOKi7xr2bZZSC6UJBJvArkXe94yGecHOENM/fql8QaUbJLIAZ6NUquO8FwY0J2KWzXYOX4X1J5xgE6+HDabvWsBfaHY1tAKFOoXWVC10dieW6PKiTtgWAgfxq1gFXVmq+6PUzSlV4B4gb6xQUwZKlJD0CVkDo7eUUfN/zeVP8AmoWlIchwQMuoujN+NdtTpSFypS5jqBsgKoKG5Nau12MfS0yFA0mzU1/zOMaZCLLMo1NXYk0I/uB1xi1I+cbDsG3zVWps2ckAO6phRwbLi1I9L2DIXK2kiy4WLS5rghRd70oQCS5wD1Jdo9HMlh3JUWvFOtADlBhRB/Wv2IlEW9alyL8L9M7xajXyw+sRhABe6nrz6QIyz+4BoL39MviIFHyhb6y4+UEFdBrpX1gCO469GiBTm8NVsvs1ECC9MfW594iPnXMe/nBROcLjvNOnGLBru+Ytb+3zAJLa1ughpXhj1in6B21jCy/7w+YJKqcboAySc97Z74anWtYwss2hBKVS8QBrULnxD/DYwJLMbyct+6u6kKml8HeCKwzvfh6+8AJVUPnX3NTuA/cMCqvp/qAf5PtziBV3M9aDyBgLt1rdqkXMU10KJv5c4ta9zZQBhQ0REhdh8DFxFeflqG/R6wQN/6frAKV863XxYP6vvEAbjXHdwiyf1r0gGy1f8iCzz18+sBMW94Zd0Gt0CR9XaEQppw6bucAzVfPzMEFVpXlAA3xbimOtdIB1u+vrwiw/ryhQLwWHpq++KHy6sA75X15QQmVIOGGJ3Rq2/apkjZdnOzq7tc+aoTJtkEhKbTJFoEB7I6HGsa+xtrnTdq2VU1FQmYkzmbvmQpnAAS4bDfQRYlclSuI98vUxRm6+N90FL7k7KqdLM7+nNTLUZgSbYWoC2gJuDqG9gcax0J/Z6BLnq7uegSZSpiVzLAEyyl1Du/5pGDn9oVzUqrl8vFkvfSOhJ2bZ+92aSozyraJSZgKbFmW4N5IdiaAMbq7si1SpUgTJwmrKpy5KUyrIbu1KClG1RnQacOUhS3Deg40Pt1iwrWEdT/+YkTpyE94tMqVLWQLAWszLVkAqZI/gb4w9qSO67ogKSJoU6FlBWhSbwSglJBejQhSfSvxhBW36ekaJkgFGx95OUlExcwEKKbCGtXUdzdUkVuiu15XdJB7qah5hSkmwtC0/wBqgqXRL/4mECQvJ/V+kEC41yz3wzZ9nCkqUUTZqgzIlsBU3qWoWUhq76wPayUyZ4li1WUmZUgkBRUGdNCXReM+cII/H54+eEClRx9x5Rp2hUiV/pkr75Sp4J8FlkAFIKi4dnUKVuMSfs8qSjaFzlLIkTkyyJYBK7aUKQwP9x7xN5YViwpDsL+fpEExyK88TDiqQlezypgmmZPSFhrDSkrLS7b3nNsjugZoRJlTZk62ru5vcBMtgVrLV8VALJfrzkKThw18eUXbuFWx4Rp2GTLmmaqV3i5cpCVWQAmYVKcd262QSLJdV1Rxhh2KWJshMxRlJnJV4VqRbQpDeAqS6auG4QhWAlueA1U3QRPwLr/Q/caF7KkTJImJm7PbUQozChSQAHBExPhcsKGtchC+1ZfdgHupyHWUptlC5aktRQXL/i/+JrCFLUcPP4gbTX0p5QBW2tNEJY4O3zWCn2gL284uM6bsIkBxzWob5iC6jvkRdA94MRS5wfPjFr4k+3xGRZO+nGnnSLJ36+YAi8isEml12MAbU+8+G6LA1u16mIk66dIu3QZ5RQyyOl/CLF+tCFk61dDEmAtOGuPGLGXnAi6JaqDvgNsjtNaE2O7lzUPasTKgK/ySoDwnl7uCO1p52hE9QlgSQUyZKXCE2wyicSbugYXxnJrcz6vilHfFpA7PNmS5HcpsVmImFVXCpawsMLmdIvwjRtXaKyraFJ2eSlW0oVLnLCllSnTZcOWRTACtMoRaiHA8614QpDpe2zBOkzSlDyJSZSb2Nl6nfWHbJtZTJWlU3ZwpU5U0I2iUpctBWVEqQpJvFo+E7865HGtVi7L0Lbhrn0hUjVtfa3fbRPWhImyZktEpSZiSEzgkFy1Cmqix8owpTaWn+lJkoSCEolDO8qWarL5/MNat43ZRaFPhXhfd9QpGiZtkz+gEpRZkqWpNoPaK3BCgcPEYzzpqyjuZcuVIklfeLCCo2lD/AHHwpcCgGA56z2fNSFKMpYCP5Eg0YP0Y3xNn2KYtNpEtSg5cpBY8GvPB4ehUzaj3SpKpUubLUpKrClKSxTcXQQWoKbt8Knzpk2amdMShBTKTLAQ4SyCoihPh/megjdsnZcxcmZNQFGyQyQkkrJLKAys43xk2Z5jBAKibgA5Viw3awh6NvaHbISdlTLlypqpaFFRXaSZanSzEUIIckH/EXRgmTJq5cxCyhRnTROmKrQpsgAB/4gJArVhGmfsUxKkpVLUlSqJBH8jkM+Dxc3YpqUWlIUlLs5TQF2rzYdIt0We1pibBEqVMXLDS1rcFIwBCSywCKZNzjNse0zEImJWET+8md4tK3DzHe0kpLpNMMmpFyJClEJSCSbgHJxNK3b7hDl7DNC+7MtVpnsNeBeWxiXQJ7QnLVMM1MpaFoEsyGPd2EvZF72hUvv4Nn2aapMwKTI2dASkpTKCHSQq8rUfEomlft2IQSkTAPDaYFqPewOcO2jY5ksArQpIUWDhgTluN9De0LpCU7XMSJKJcuTKlSlFaZQtTApRBSbVsvZZSqDN8or/ULZMtEqVJk96JsxKStVtQzcmyilUgYddS9gmgKUqWsJR/IlJpR+gBvwrBdobAuXKlzSlVlb2hZYIDgJcv/dRovp4yzNr7ydNWlNmWVCwClmAADtg5BLb6xHvvri8LUpgGruEDXVTxbKMqYpQFCPT3rFRVkZenzEgOVrXnAyl5Vx3b+ESLiKZQ3XtdSpa4iouxgpePyxFctYQFMIILzvz59YA4OzW7k2WvOKSysOWIzuyglJxo1OP7gik3a+YMUFePKBQoUi0jWr8YoIGuevK+CT+iMG00U90WlVICAfqKN0WRT3ilDPrnAQj95cycojHX3FfTa6RLOtcoA3369oG2LuuL+XCLA4a0Io1x9YC7dfisELxrWEKGqxdrL9wHbR2ig9pbXMM8GV3VhJMwd3VCCwrZe1a5vGPZFJmy+z1/6lEobOgCahczuyFiyStj/MEBXVsS3OEsVoGIy1rpFrlJN4fe3NvMdI10kdD/AFcvaEdohM1EpM5csyTMX3aVBCnWQTdaYn/2DwP46qXaFqYZae7Nk2+7tGjJK/7Qc90Yu7FAwIygrIuamXrSJSOlJ2qTLlbDLCpEsy9rCly5c/vBLTYmElSlKJIchzc5jMnbwZfailTX7xS+6tLcLsrXY7sE1FmyzYNGNMlIwGt2cWSkEeEN74cTF6I6vYu1JSmYFlIMySpCVKWqWkKIokrSypYP+QYhs2hSO0+5VsiAZI7lalKTKmrnWEKBStKpiyXe04T/AOIjFaF1+vOFSpKUmgAfmWfpEzSOvtG3SJW1bLJlLTMkSVzJ0woZSQqYpQlh0kh5aSaXs0L27bEy0TwFbN/XmJIsbRMnrmf1HC7KlESmFThRsBHMYCgAD4C99+UUJaXcJD3U4Z1i9Ed5PaSD2htqzPSZXdWEEzB3Z/poomtl7Vrm++OT4Jmx7CFTpYMtShMQtdlY7xYCTZ/uAdycA5whPcpqL8284opBYAJpR74nRD56wFrSlaFpSQLaT4S4BoReML7wcoseUISALseA+4j6vMRRKmtePMRIEziM+kXEHMQTi2X3WIeu77gUphgYXwVad7Uwx874YlYDU+GhZPKGp84Bqb+MMB+4SFRDMy0IIdZrd9/cMEoZx5j8h/KP9OwCXURc/mcvePMzPz7aC/hS2AYGmRcMcouYXH1WXIScXL5wczZGx0I+Nz/yOatVtBsFrgzb49J+Nfmm0FVhae8a8BrTbgS6uAi86mbmvazJZB1hAqVoxJHaEucklBqD4km8HF3qIBSq8cYiiI9cf1fF9NYwCVViicIgMmK9NecBa17U5xFTH1e8AQGOvqKCsL9+MCVVaKtHLn6X1aucAxIPzXVIsKpfV+u+AcC89OHldFm+/WEUMSqmufpEtXfvRhdt8ND9RArEeUAwZ4V1x+4gVSnXd6CFqVX5+MYtIds8zQfUQFbwqd2VzVx6QCgc+Qu6YxFJDbnw6c2igW+r4KJCmwZ788MMIpuY6Btb4FIwP3EtUxPPLWEVDKtrhzilKzx5Qozv1EC3e7LX3EDQdU94t8/bzhfPWveLC+eTxQ0RIUAck9HioDCNfEWikLeDFfaMqIQdqKScxBARRYqIXbICsWw4RoCYruRBHzj8nBXtMxRFlyKZAJAF19zvvjlp2R8Hj6snsKVOKbaUsHALqBAypeH6eUH/ANt9zVEsf7hWnGNZ8meXzYfj85v/AIzyZ+kZdp7LWgspKknI3x9PmbIqpBHP6gB2qmXSfKdII8SQ7vk0Xs4/Hm+xdkWsCbLm2JyKTQReHYKOYYgGPSyNtLNMFlYNRgcyMxB9pdkeJM7ZFWFG68u+CgHcG6OZO7ZAKO82chQItKR/CyS1GIvNGJIBMZ31p1hOF4bdFLnVrx+45Ux7TjZpoQVEOVDwi+0O7DkAOzqrviKnliJVqYU0vTZDYFdLJbPdXOK6StobDpQtuzgVTbyK78uIjhL7RXnVNCyPCDk6lAkb2Ec2b+WlJI7tKt9fQ63xczUr2feXYPR/OLEzHXGPH7D+VJP8mqQGay2ZeuD0xpvjvytpSuoUCNx9bm5wg6fe/XxEMzMi/mddYwom4NrljDxMGGHIRFPEzc2YNd0Epd1RyLauhKFel3qekGskPXlwv5QBo9Dq+LtYesAL21q6LNcNe0AS1cTdWjfqITTDrCzXHn67mixl0EAQL+x+PPpEVn863RB8inOIS+eb5wApcnPji8XjXyroRHDYfvhDD56vzzgByprEvEdzzgSbsQef6iga6J+g0EX3h38g/vEiSkOMcfXhEgMiW15QzDnC0g0/QiwXiKYF5QxIhTwIW8VDwrKHIMZQqDSvfAagnKNex7ZMRUKpvjmomcodbN+sYK7E0y5qWU6TgoG45h+UcPbuzSlXiShSlAhK3UBMxYhNAfWHJm8tb40onOkpX4knfdvGRgPLbMgyQlBkoSkuD4195LJcHxEMWOEOn7PbDKCptPEFllKbFkEeLeY7m2dmhQNkly1bgTvA/uzzjgbVIslzfiauFZ0bNngMICZQY96lJIYy1uxF4cgvzg01LlIFKWU3teTUpcjBq0NYadrBLJNonEhy+FaeZ9WiWVXhyQMae2+ATtHZlshysgUITW/cWDZw7/tiQQHAJxIcP0PzG2S4PiHhdiTU7mu3PDpCXLKWVC8JKSK78f1FqR5uf+MScAt8qAdTCdr7KmSE2pZURyu5Yhsso9ft0+XLlmZMAKUhzc53B8SYybHNkbQnvJClXupClElJxFmFOXkJH5UoEBaTTFyTzer313mPR9m9py5gBQ556xzeOR+QdmCY5lyzbF7C8b+QjH+F7HNE5XhNgA23DMcBxi7JUu2a9sn1HS/Pc0WDl1hqks2qYMOkKIzby9RfGWjHpeB6jjp4gHP0gX4c8Yq2xam7nvgDryx8qj4i1gMcszcz04wt2qRx0awbvhygDN1b8XuHK6IbgGrv1mYHjeavzgVGtfK4/EBEJzNL+J3EQSSTjy/V8LlkPxvJbk/UecHbe8u3Cnv5QFuAX/UA7Y/Igi9dcOECouSBw9YAwh6vrmYkUFDIxIDM/wBQSYBD3wC5j3XQDFKenSIKUMABdnBJLVxgDBbjBvCeXOLTR63xA8q3hs/SKBzJhfqboiTxyvygNCCw11fhDZU3CMvkNXwwKuIMB05M3WfzB7ZsKZooK58cs7o58td3llGqTtZBx3QHAn/jqgS4LPhfXKNmzditQA0N6nMd0be95B4tFKn2rjZObfMCOcezSHL3jAHQhE5aJYdSko/3Ac2xiu0tnmLcypiCpNGtFJB6xwe2exJm0SkqK094P5C1Rrr61gON+TdrJmKKAHlEBSVA1tZndfTfCPxv8e2iYtM2TRKSDafAXhsecb+wfxNLLM4hRcBKElTbyotXgN8eq2GQiWgIlpCEjKtcXOL741frEl2h2ydtiVApMkgnxAoSLKf/ANMG5xsXMevs243cIWUtVyQ5LEk1yD3ekJtN75aryjKmW8v37c4FVM3yaJTPpg26BTV2w4j284C7QutDg9+NcRzgDfowKZYC1KxUztmBSGpMBAK561lFpPmN2vOAtU9sstGKCb6RQ0KyrvikkZ3+T4QKcR51iipnHuKZa+YBndtTy0YIHCmt3KFJWWvJ3tqtIijrXSAY+hqooIprvd6tCwtquRXEwKptfr4gH2P/ACbc494kZ7XL/wBYkCELmYRT9YCDQMcYIYkdfSCGsoWTBiIowKtFkhroEaHzFPXXtANDQKVtAPrygq4P8ZwFh9H1gpeue+BQu+LemEA12uuhiJsIt40auqRRJc0xxPTygNYmB/n5iGZrXGM6dHhFCbrXKAGbsstUwLUkOLjlf8xpJo1eO6Myi/Pd0ESWpxW8cdCAyT9vUlR/pnu0otEtUlzQDgCekO2uesylKlAhZTQG8ZbnHtDFAY46bfFkNlXfALlkgArYrIFojhfXB/aDHHdl+8IoGu5zcNNAPTWhAGodbvmJ3jtrRisXwi8uEAbBniKHnX49IADg3TX1F3ChcmnDVYCinD9xdkX0584u2Lv35wK/FWvDXOAtQGetPdEAIuGMAom/TV+4KzrV9IAlL08AxwbXpEWX378mfXOFlTtrl6RQSVPeN1YgN1rOkAU1f2i7YOcQWVbvMRItKXuB6xUBkH8uUNiRIAkH1g513OJEgKB9fiDTfyHvFRIGqBqYa9OYiRIAJhu5xaxfx+YkSAPAcYNvQxIkQUTfwELUadYkSKBJoOB9IsnxHWMSJAHMPiVwHpAovPP3iRICSxTl8QZ/keJ94kSABP8AI6xg8YkSACVgNfyipZrrfEiQFkUPCASfQxIkQMA8SRma9Yj0VFRIoku7r/8AUwseyfWJEgFTTVXL2h0v+7h7RIkMMBMNTEiRIi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6" name="AutoShape 10" descr="data:image/jpeg;base64,/9j/4AAQSkZJRgABAQAAAQABAAD/2wCEAAkGBxQTEhUUExQWFhUXGRoaFhcYGBwaGRcbGxwcHRgcHBwaICggGBolGxgXJDEiJSkrLi4uHB8zODMsNygtLisBCgoKDgwOFw8PFywcHBwsLCwsLCwsLCwsLCwsLCwsLCwsLCwsLCwsLCwsLCwsLCwsLCwsLCwsLCwsLCwsLCwsLP/AABEIAMIBAwMBIgACEQEDEQH/xAAbAAACAwEBAQAAAAAAAAAAAAACAwABBAUGB//EADwQAAECAwUFCAIBAwMEAwEAAAECEQADIRIxQVHwBGFxgZEFEyKhscHR4QbxMiNCUhRykgcWYoIzssIV/8QAFwEBAQEBAAAAAAAAAAAAAAAAAAECA//EABsRAQEBAQEAAwAAAAAAAAAAAAARARIhAkFR/9oADAMBAAIRAxEAPwDtKnE3lxvzingH0YNMcmxvrW+DaFvuiC9oByVfvV0Ha105YwgGu7GDCacoodb1q6Cfrr7hIUNa3wy1AGF+9IMJz8oW+s4MHLl7wDUmnXVboJVde8JurrfDQGaCDQNau/cEE0u1xzhaZjc4sLIL66QDnY0evry4GCSs102mhCYJIOjrCA0Mb9YNWIJjGFhWEEmjfHD5MA8K3fUGFZYxnBq9Ne8E/wAQDnrWLfXr7+cIJaLKoBwUIMZV6xnGtfEWlXpygHlQgSvDXlCO8bFtU9YpazWrbxrh9wDlL6RSizekKEwtVuGAilF/3Xz3+kAZVr6wi3vzbn60pALwbhu1SLPC/DXOAon9+sCxOtUeIbrsde8RzU6/UBRSMX8/aJAG1g7cW4+cSA82hLkAchvwug1Ib2jOlXzdFrmkjAAXMIimhesIiVltaeM4463QwJMA4LhgMZAg4617xZWXvijYFUhgNMt8YRMz56MEZ+/XvjAbkkaOtGDSRnr4r5xzlzjnr3i5c3WfHnBHVlzNa5xDoxzUzGv5xoTO3wGp8L9boY1ePnWsZkTR+nw6Q0KG797uUAw61dBBWsXemt0KG/DzhiKa9+kA5Csxlq6LKsMXgU8K6+oFKt8A219REqfHdCa61TKLtQGi1iRrjF2qe8IK+fHW6CUrXpWAarXGKtMdzcx0hZXyGcLd8YDSTfygDMrR/d4UovRqZZ7zoRbPrWflANdzy6a9oIsdaEKTSt9+s3d8YK0KHf766QBzFfF3D9RQVR8PL9QNoDfSKfjAEV78+uftABZr1gUj70d0DnfkBeSfYVgGMTddEijMamWjEgPLlUJVODVLAVJOWe6kFt5ZJbhrrHD2/ZDOkLSknvHFlP8AmP7hvLYbogLbfzXZ5dJYM1T4eFP/ACN8ZZv/AFICadylRySo2R/7EVPJt8eGmSSlTEZggiv1CxJjfOM9a99s/wD1Od+82VJ/2qb1FTEX/wBQJZukLHMaFY8ZsOxWlgEt5k8A4B5kR73s/sNMpKShSDR3KZalF3rUEpqDThXGG5mLl1z1flS6FGzzCDcSCH6AvBye2tsWfBsm9lJX9PHpU9lzFCkyaxD2bfdj/iLq7mrDVdnLKQFqK7NRbZRvdjSpZg7O2cRY4ciZ2ioP3MpG9QI8nLcIehfaIvlymyzq2BO+Okrs1Ixs3+JLB/rGH7NNmDwKUV1JCiQVgZYd4AWvrSFIz7Bty5gIVKIUlnYuGzzAh6tvQggTFWFEkBKiAXHoboxdvdnImoExIKJwUGJdIrePEWVe99Whc3a5M4qkzNlsT0eIzLCVJUwoXdIZWAarxB6JJcHcNVx4Q0Kc7sc94848l+PdoBYVZCypAIKjLA4Ucg3XUbPP1HZu1onJUqWpKimiglYUQSHH8SSKvTdAbG38OXrBsOTQkrbjgSNZwT+flrfAG36ghWnndCxM9BpotSq61+oAkjnrrEBY78NcoW/Wr7rvaKUbmvz4t9wB2+ur98Ekk63fMKKqvBJxgDXexr7xZOseuvlZXi1Ysq45V6HhANRM5Po8osEaaEroOvF9NBkNiRv1dAGMuvx5CBVM1uoIgu5O5u4Uqdw40g8BUADgSaUqLicngAJ03pvpEJc8NesAryF4wfDlQ6MWTd1Pt6wBKx3kfUVLVXcB5n1ga3ZV00Va4lyNe8AxEwNUjo/vFRVMj/yiQHCUAQxjOnY0u4/cMC/WImZEUraezEzGtsprraELbgVpJGGMZv8AtXZj/JIPABHnLsmN6ZutboITct+qc4tE2DsjZ5YZEpKaX1USOKi7xr2bZZSC6UJBJvArkXe94yGecHOENM/fql8QaUbJLIAZ6NUquO8FwY0J2KWzXYOX4X1J5xgE6+HDabvWsBfaHY1tAKFOoXWVC10dieW6PKiTtgWAgfxq1gFXVmq+6PUzSlV4B4gb6xQUwZKlJD0CVkDo7eUUfN/zeVP8AmoWlIchwQMuoujN+NdtTpSFypS5jqBsgKoKG5Nau12MfS0yFA0mzU1/zOMaZCLLMo1NXYk0I/uB1xi1I+cbDsG3zVWps2ckAO6phRwbLi1I9L2DIXK2kiy4WLS5rghRd70oQCS5wD1Jdo9HMlh3JUWvFOtADlBhRB/Wv2IlEW9alyL8L9M7xajXyw+sRhABe6nrz6QIyz+4BoL39MviIFHyhb6y4+UEFdBrpX1gCO469GiBTm8NVsvs1ECC9MfW594iPnXMe/nBROcLjvNOnGLBru+Ytb+3zAJLa1ughpXhj1in6B21jCy/7w+YJKqcboAySc97Z74anWtYwss2hBKVS8QBrULnxD/DYwJLMbyct+6u6kKml8HeCKwzvfh6+8AJVUPnX3NTuA/cMCqvp/qAf5PtziBV3M9aDyBgLt1rdqkXMU10KJv5c4ta9zZQBhQ0REhdh8DFxFeflqG/R6wQN/6frAKV863XxYP6vvEAbjXHdwiyf1r0gGy1f8iCzz18+sBMW94Zd0Gt0CR9XaEQppw6bucAzVfPzMEFVpXlAA3xbimOtdIB1u+vrwiw/ryhQLwWHpq++KHy6sA75X15QQmVIOGGJ3Rq2/apkjZdnOzq7tc+aoTJtkEhKbTJFoEB7I6HGsa+xtrnTdq2VU1FQmYkzmbvmQpnAAS4bDfQRYlclSuI98vUxRm6+N90FL7k7KqdLM7+nNTLUZgSbYWoC2gJuDqG9gcax0J/Z6BLnq7uegSZSpiVzLAEyyl1Du/5pGDn9oVzUqrl8vFkvfSOhJ2bZ+92aSozyraJSZgKbFmW4N5IdiaAMbq7si1SpUgTJwmrKpy5KUyrIbu1KClG1RnQacOUhS3Deg40Pt1iwrWEdT/+YkTpyE94tMqVLWQLAWszLVkAqZI/gb4w9qSO67ogKSJoU6FlBWhSbwSglJBejQhSfSvxhBW36ekaJkgFGx95OUlExcwEKKbCGtXUdzdUkVuiu15XdJB7qah5hSkmwtC0/wBqgqXRL/4mECQvJ/V+kEC41yz3wzZ9nCkqUUTZqgzIlsBU3qWoWUhq76wPayUyZ4li1WUmZUgkBRUGdNCXReM+cII/H54+eEClRx9x5Rp2hUiV/pkr75Sp4J8FlkAFIKi4dnUKVuMSfs8qSjaFzlLIkTkyyJYBK7aUKQwP9x7xN5YViwpDsL+fpEExyK88TDiqQlezypgmmZPSFhrDSkrLS7b3nNsjugZoRJlTZk62ru5vcBMtgVrLV8VALJfrzkKThw18eUXbuFWx4Rp2GTLmmaqV3i5cpCVWQAmYVKcd262QSLJdV1Rxhh2KWJshMxRlJnJV4VqRbQpDeAqS6auG4QhWAlueA1U3QRPwLr/Q/caF7KkTJImJm7PbUQozChSQAHBExPhcsKGtchC+1ZfdgHupyHWUptlC5aktRQXL/i/+JrCFLUcPP4gbTX0p5QBW2tNEJY4O3zWCn2gL284uM6bsIkBxzWob5iC6jvkRdA94MRS5wfPjFr4k+3xGRZO+nGnnSLJ36+YAi8isEml12MAbU+8+G6LA1u16mIk66dIu3QZ5RQyyOl/CLF+tCFk61dDEmAtOGuPGLGXnAi6JaqDvgNsjtNaE2O7lzUPasTKgK/ySoDwnl7uCO1p52hE9QlgSQUyZKXCE2wyicSbugYXxnJrcz6vilHfFpA7PNmS5HcpsVmImFVXCpawsMLmdIvwjRtXaKyraFJ2eSlW0oVLnLCllSnTZcOWRTACtMoRaiHA8614QpDpe2zBOkzSlDyJSZSb2Nl6nfWHbJtZTJWlU3ZwpU5U0I2iUpctBWVEqQpJvFo+E7865HGtVi7L0Lbhrn0hUjVtfa3fbRPWhImyZktEpSZiSEzgkFy1Cmqix8owpTaWn+lJkoSCEolDO8qWarL5/MNat43ZRaFPhXhfd9QpGiZtkz+gEpRZkqWpNoPaK3BCgcPEYzzpqyjuZcuVIklfeLCCo2lD/AHHwpcCgGA56z2fNSFKMpYCP5Eg0YP0Y3xNn2KYtNpEtSg5cpBY8GvPB4ehUzaj3SpKpUubLUpKrClKSxTcXQQWoKbt8Knzpk2amdMShBTKTLAQ4SyCoihPh/megjdsnZcxcmZNQFGyQyQkkrJLKAys43xk2Z5jBAKibgA5Viw3awh6NvaHbISdlTLlypqpaFFRXaSZanSzEUIIckH/EXRgmTJq5cxCyhRnTROmKrQpsgAB/4gJArVhGmfsUxKkpVLUlSqJBH8jkM+Dxc3YpqUWlIUlLs5TQF2rzYdIt0We1pibBEqVMXLDS1rcFIwBCSywCKZNzjNse0zEImJWET+8md4tK3DzHe0kpLpNMMmpFyJClEJSCSbgHJxNK3b7hDl7DNC+7MtVpnsNeBeWxiXQJ7QnLVMM1MpaFoEsyGPd2EvZF72hUvv4Nn2aapMwKTI2dASkpTKCHSQq8rUfEomlft2IQSkTAPDaYFqPewOcO2jY5ksArQpIUWDhgTluN9De0LpCU7XMSJKJcuTKlSlFaZQtTApRBSbVsvZZSqDN8or/ULZMtEqVJk96JsxKStVtQzcmyilUgYddS9gmgKUqWsJR/IlJpR+gBvwrBdobAuXKlzSlVlb2hZYIDgJcv/dRovp4yzNr7ydNWlNmWVCwClmAADtg5BLb6xHvvri8LUpgGruEDXVTxbKMqYpQFCPT3rFRVkZenzEgOVrXnAyl5Vx3b+ESLiKZQ3XtdSpa4iouxgpePyxFctYQFMIILzvz59YA4OzW7k2WvOKSysOWIzuyglJxo1OP7gik3a+YMUFePKBQoUi0jWr8YoIGuevK+CT+iMG00U90WlVICAfqKN0WRT3ilDPrnAQj95cycojHX3FfTa6RLOtcoA3369oG2LuuL+XCLA4a0Io1x9YC7dfisELxrWEKGqxdrL9wHbR2ig9pbXMM8GV3VhJMwd3VCCwrZe1a5vGPZFJmy+z1/6lEobOgCahczuyFiyStj/MEBXVsS3OEsVoGIy1rpFrlJN4fe3NvMdI10kdD/AFcvaEdohM1EpM5csyTMX3aVBCnWQTdaYn/2DwP46qXaFqYZae7Nk2+7tGjJK/7Qc90Yu7FAwIygrIuamXrSJSOlJ2qTLlbDLCpEsy9rCly5c/vBLTYmElSlKJIchzc5jMnbwZfailTX7xS+6tLcLsrXY7sE1FmyzYNGNMlIwGt2cWSkEeEN74cTF6I6vYu1JSmYFlIMySpCVKWqWkKIokrSypYP+QYhs2hSO0+5VsiAZI7lalKTKmrnWEKBStKpiyXe04T/AOIjFaF1+vOFSpKUmgAfmWfpEzSOvtG3SJW1bLJlLTMkSVzJ0woZSQqYpQlh0kh5aSaXs0L27bEy0TwFbN/XmJIsbRMnrmf1HC7KlESmFThRsBHMYCgAD4C99+UUJaXcJD3U4Z1i9Ed5PaSD2htqzPSZXdWEEzB3Z/poomtl7Vrm++OT4Jmx7CFTpYMtShMQtdlY7xYCTZ/uAdycA5whPcpqL8284opBYAJpR74nRD56wFrSlaFpSQLaT4S4BoReML7wcoseUISALseA+4j6vMRRKmtePMRIEziM+kXEHMQTi2X3WIeu77gUphgYXwVad7Uwx874YlYDU+GhZPKGp84Bqb+MMB+4SFRDMy0IIdZrd9/cMEoZx5j8h/KP9OwCXURc/mcvePMzPz7aC/hS2AYGmRcMcouYXH1WXIScXL5wczZGx0I+Nz/yOatVtBsFrgzb49J+Nfmm0FVhae8a8BrTbgS6uAi86mbmvazJZB1hAqVoxJHaEucklBqD4km8HF3qIBSq8cYiiI9cf1fF9NYwCVViicIgMmK9NecBa17U5xFTH1e8AQGOvqKCsL9+MCVVaKtHLn6X1aucAxIPzXVIsKpfV+u+AcC89OHldFm+/WEUMSqmufpEtXfvRhdt8ND9RArEeUAwZ4V1x+4gVSnXd6CFqVX5+MYtIds8zQfUQFbwqd2VzVx6QCgc+Qu6YxFJDbnw6c2igW+r4KJCmwZ788MMIpuY6Btb4FIwP3EtUxPPLWEVDKtrhzilKzx5Qozv1EC3e7LX3EDQdU94t8/bzhfPWveLC+eTxQ0RIUAck9HioDCNfEWikLeDFfaMqIQdqKScxBARRYqIXbICsWw4RoCYruRBHzj8nBXtMxRFlyKZAJAF19zvvjlp2R8Hj6snsKVOKbaUsHALqBAypeH6eUH/ANt9zVEsf7hWnGNZ8meXzYfj85v/AIzyZ+kZdp7LWgspKknI3x9PmbIqpBHP6gB2qmXSfKdII8SQ7vk0Xs4/Hm+xdkWsCbLm2JyKTQReHYKOYYgGPSyNtLNMFlYNRgcyMxB9pdkeJM7ZFWFG68u+CgHcG6OZO7ZAKO82chQItKR/CyS1GIvNGJIBMZ31p1hOF4bdFLnVrx+45Ux7TjZpoQVEOVDwi+0O7DkAOzqrviKnliJVqYU0vTZDYFdLJbPdXOK6StobDpQtuzgVTbyK78uIjhL7RXnVNCyPCDk6lAkb2Ec2b+WlJI7tKt9fQ63xczUr2feXYPR/OLEzHXGPH7D+VJP8mqQGay2ZeuD0xpvjvytpSuoUCNx9bm5wg6fe/XxEMzMi/mddYwom4NrljDxMGGHIRFPEzc2YNd0Epd1RyLauhKFel3qekGskPXlwv5QBo9Dq+LtYesAL21q6LNcNe0AS1cTdWjfqITTDrCzXHn67mixl0EAQL+x+PPpEVn863RB8inOIS+eb5wApcnPji8XjXyroRHDYfvhDD56vzzgByprEvEdzzgSbsQef6iga6J+g0EX3h38g/vEiSkOMcfXhEgMiW15QzDnC0g0/QiwXiKYF5QxIhTwIW8VDwrKHIMZQqDSvfAagnKNex7ZMRUKpvjmomcodbN+sYK7E0y5qWU6TgoG45h+UcPbuzSlXiShSlAhK3UBMxYhNAfWHJm8tb40onOkpX4knfdvGRgPLbMgyQlBkoSkuD4195LJcHxEMWOEOn7PbDKCptPEFllKbFkEeLeY7m2dmhQNkly1bgTvA/uzzjgbVIslzfiauFZ0bNngMICZQY96lJIYy1uxF4cgvzg01LlIFKWU3teTUpcjBq0NYadrBLJNonEhy+FaeZ9WiWVXhyQMae2+ATtHZlshysgUITW/cWDZw7/tiQQHAJxIcP0PzG2S4PiHhdiTU7mu3PDpCXLKWVC8JKSK78f1FqR5uf+MScAt8qAdTCdr7KmSE2pZURyu5Yhsso9ft0+XLlmZMAKUhzc53B8SYybHNkbQnvJClXupClElJxFmFOXkJH5UoEBaTTFyTzer313mPR9m9py5gBQ556xzeOR+QdmCY5lyzbF7C8b+QjH+F7HNE5XhNgA23DMcBxi7JUu2a9sn1HS/Pc0WDl1hqks2qYMOkKIzby9RfGWjHpeB6jjp4gHP0gX4c8Yq2xam7nvgDryx8qj4i1gMcszcz04wt2qRx0awbvhygDN1b8XuHK6IbgGrv1mYHjeavzgVGtfK4/EBEJzNL+J3EQSSTjy/V8LlkPxvJbk/UecHbe8u3Cnv5QFuAX/UA7Y/Igi9dcOECouSBw9YAwh6vrmYkUFDIxIDM/wBQSYBD3wC5j3XQDFKenSIKUMABdnBJLVxgDBbjBvCeXOLTR63xA8q3hs/SKBzJhfqboiTxyvygNCCw11fhDZU3CMvkNXwwKuIMB05M3WfzB7ZsKZooK58cs7o58td3llGqTtZBx3QHAn/jqgS4LPhfXKNmzditQA0N6nMd0be95B4tFKn2rjZObfMCOcezSHL3jAHQhE5aJYdSko/3Ac2xiu0tnmLcypiCpNGtFJB6xwe2exJm0SkqK094P5C1Rrr61gON+TdrJmKKAHlEBSVA1tZndfTfCPxv8e2iYtM2TRKSDafAXhsecb+wfxNLLM4hRcBKElTbyotXgN8eq2GQiWgIlpCEjKtcXOL741frEl2h2ydtiVApMkgnxAoSLKf/ANMG5xsXMevs243cIWUtVyQ5LEk1yD3ekJtN75aryjKmW8v37c4FVM3yaJTPpg26BTV2w4j284C7QutDg9+NcRzgDfowKZYC1KxUztmBSGpMBAK561lFpPmN2vOAtU9sstGKCb6RQ0KyrvikkZ3+T4QKcR51iipnHuKZa+YBndtTy0YIHCmt3KFJWWvJ3tqtIijrXSAY+hqooIprvd6tCwtquRXEwKptfr4gH2P/ACbc494kZ7XL/wBYkCELmYRT9YCDQMcYIYkdfSCGsoWTBiIowKtFkhroEaHzFPXXtANDQKVtAPrygq4P8ZwFh9H1gpeue+BQu+LemEA12uuhiJsIt40auqRRJc0xxPTygNYmB/n5iGZrXGM6dHhFCbrXKAGbsstUwLUkOLjlf8xpJo1eO6Myi/Pd0ESWpxW8cdCAyT9vUlR/pnu0otEtUlzQDgCekO2uesylKlAhZTQG8ZbnHtDFAY46bfFkNlXfALlkgArYrIFojhfXB/aDHHdl+8IoGu5zcNNAPTWhAGodbvmJ3jtrRisXwi8uEAbBniKHnX49IADg3TX1F3ChcmnDVYCinD9xdkX0584u2Lv35wK/FWvDXOAtQGetPdEAIuGMAom/TV+4KzrV9IAlL08AxwbXpEWX378mfXOFlTtrl6RQSVPeN1YgN1rOkAU1f2i7YOcQWVbvMRItKXuB6xUBkH8uUNiRIAkH1g513OJEgKB9fiDTfyHvFRIGqBqYa9OYiRIAJhu5xaxfx+YkSAPAcYNvQxIkQUTfwELUadYkSKBJoOB9IsnxHWMSJAHMPiVwHpAovPP3iRICSxTl8QZ/keJ94kSABP8AI6xg8YkSACVgNfyipZrrfEiQFkUPCASfQxIkQMA8SRma9Yj0VFRIoku7r/8AUwseyfWJEgFTTVXL2h0v+7h7RIkMMBMNTEiRIi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5175" y="2057400"/>
            <a:ext cx="50482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Welcome and Introduction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HLP what it means to your patients/customers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What are the key factors that turn a member of staff into a champion?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View of stands and examples of health promotion zones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Gaining confidence in the approaching the customer on difficult issues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Signposting and referral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Ask the Champions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8" name="Picture 8" descr="https://encrypted-tbn3.gstatic.com/images?q=tbn:ANd9GcT_OlvuJxytLaMhH-21tZ5mY1Thxqx1HIPoM6cTWun_e_1dd4n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981575"/>
            <a:ext cx="2428875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HLP began what did you think it was?</a:t>
            </a:r>
          </a:p>
          <a:p>
            <a:r>
              <a:rPr lang="en-GB" dirty="0"/>
              <a:t>What is it now?</a:t>
            </a:r>
          </a:p>
          <a:p>
            <a:r>
              <a:rPr lang="en-GB" dirty="0"/>
              <a:t>What would you like it to be?</a:t>
            </a:r>
          </a:p>
          <a:p>
            <a:r>
              <a:rPr lang="en-GB" dirty="0"/>
              <a:t>What do your customers want from you?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944" y="18864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10242" name="Picture 2" descr="https://encrypted-tbn1.gstatic.com/images?q=tbn:ANd9GcTFj3wjg5L3-CyqfMlGSLb0jBxcf-Iy2ZBqzWRAoEJu2NJNug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675" y="5301208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DC4E-BFC4-4EDB-8460-F8729E06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6D49-02D0-42E2-B478-BBD6D1E09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Gateway Criteria must be met but do not attract a payment in their own right</a:t>
            </a:r>
          </a:p>
          <a:p>
            <a:pPr lvl="1"/>
            <a:r>
              <a:rPr lang="en-GB" dirty="0"/>
              <a:t>At least one advanced service</a:t>
            </a:r>
          </a:p>
          <a:p>
            <a:pPr lvl="1"/>
            <a:r>
              <a:rPr lang="en-GB" dirty="0"/>
              <a:t>NHS Choices up to date</a:t>
            </a:r>
          </a:p>
          <a:p>
            <a:pPr lvl="1"/>
            <a:r>
              <a:rPr lang="en-GB" dirty="0"/>
              <a:t>Ability to send and receive NHS mail</a:t>
            </a:r>
          </a:p>
          <a:p>
            <a:pPr lvl="1"/>
            <a:r>
              <a:rPr lang="en-GB" dirty="0"/>
              <a:t>Ongoing use of EPS</a:t>
            </a:r>
          </a:p>
          <a:p>
            <a:r>
              <a:rPr lang="en-GB" dirty="0"/>
              <a:t>£75m goes towards quality payments</a:t>
            </a:r>
          </a:p>
          <a:p>
            <a:r>
              <a:rPr lang="en-GB" dirty="0"/>
              <a:t>Two review points – End April 17/End November 17</a:t>
            </a:r>
          </a:p>
          <a:p>
            <a:r>
              <a:rPr lang="en-GB" dirty="0"/>
              <a:t>100 points available with potential £64 per point</a:t>
            </a:r>
          </a:p>
          <a:p>
            <a:r>
              <a:rPr lang="en-GB" dirty="0"/>
              <a:t>Criteria to be discussed further</a:t>
            </a:r>
          </a:p>
          <a:p>
            <a:pPr lvl="1"/>
            <a:r>
              <a:rPr lang="en-GB" dirty="0"/>
              <a:t>3 of them need to be met once only during the year</a:t>
            </a:r>
          </a:p>
          <a:p>
            <a:pPr lvl="2"/>
            <a:r>
              <a:rPr lang="en-GB" dirty="0"/>
              <a:t>Patient safety</a:t>
            </a:r>
          </a:p>
          <a:p>
            <a:pPr lvl="2"/>
            <a:r>
              <a:rPr lang="en-GB" dirty="0"/>
              <a:t>Patient Experience</a:t>
            </a:r>
          </a:p>
          <a:p>
            <a:pPr lvl="2"/>
            <a:r>
              <a:rPr lang="en-GB" dirty="0"/>
              <a:t>HLP Level I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A5250-D22C-4A85-8696-71882C31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66586"/>
            <a:ext cx="1335140" cy="89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CCCA7-73AB-4785-9D04-076DF4A3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89817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E04D-1523-4B98-A51F-A60644F9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Living Pharmacy Level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BDA2-8B38-441B-94A7-EC580BA78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Trained Leader</a:t>
            </a:r>
          </a:p>
          <a:p>
            <a:r>
              <a:rPr lang="en-GB" dirty="0"/>
              <a:t>1 Trained Champion – RSPH Level II Understanding Health Improvement</a:t>
            </a:r>
          </a:p>
          <a:p>
            <a:r>
              <a:rPr lang="en-GB" dirty="0"/>
              <a:t>Health Promotion Zone – 6 campaigns</a:t>
            </a:r>
          </a:p>
          <a:p>
            <a:r>
              <a:rPr lang="en-GB" dirty="0"/>
              <a:t>Awareness of local health needs</a:t>
            </a:r>
          </a:p>
          <a:p>
            <a:r>
              <a:rPr lang="en-GB" dirty="0"/>
              <a:t>Proactive delivery of public health advice</a:t>
            </a:r>
          </a:p>
          <a:p>
            <a:r>
              <a:rPr lang="en-GB" dirty="0"/>
              <a:t>Actively engages with GP surgeries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78E70-0E0D-4024-90B5-9EB6FD81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88640"/>
            <a:ext cx="1335140" cy="89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6FFAE-2768-47D8-B7F0-FDCEA791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877272"/>
            <a:ext cx="194479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F7EB-3B5F-4392-B11B-3ADB637B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Great Leader Inspires a Great Team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71C393C-C444-41E2-BBF9-B4034CB20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13498"/>
            <a:ext cx="2181225" cy="2095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61C52-27F5-4C4D-843B-6A0918EC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57" y="1941697"/>
            <a:ext cx="5712902" cy="3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944" y="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17170"/>
            <a:ext cx="7406640" cy="1356360"/>
          </a:xfrm>
        </p:spPr>
        <p:txBody>
          <a:bodyPr>
            <a:normAutofit/>
          </a:bodyPr>
          <a:lstStyle/>
          <a:p>
            <a:r>
              <a:rPr lang="en-GB" dirty="0"/>
              <a:t>What are the factors that turn a                 member of staff into a champion?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Has the RSPH Understanding Health Improvement Level 2 award</a:t>
            </a:r>
          </a:p>
          <a:p>
            <a:r>
              <a:rPr lang="en-GB" sz="2600" dirty="0"/>
              <a:t>Engage proactively with the public</a:t>
            </a:r>
          </a:p>
          <a:p>
            <a:r>
              <a:rPr lang="en-GB" sz="2600" dirty="0"/>
              <a:t>Understand what’s available locally</a:t>
            </a:r>
          </a:p>
          <a:p>
            <a:r>
              <a:rPr lang="en-GB" sz="2600" dirty="0"/>
              <a:t>Signpost to local health and wellbeing services and national support</a:t>
            </a:r>
          </a:p>
          <a:p>
            <a:r>
              <a:rPr lang="en-GB" sz="2600" dirty="0"/>
              <a:t>Establish and maintain health promotion zone</a:t>
            </a:r>
          </a:p>
          <a:p>
            <a:r>
              <a:rPr lang="en-GB" sz="2600" dirty="0"/>
              <a:t>Put in place health promotional activities</a:t>
            </a:r>
          </a:p>
          <a:p>
            <a:r>
              <a:rPr lang="en-GB" sz="2600" dirty="0"/>
              <a:t>Outreach into the local community</a:t>
            </a:r>
          </a:p>
          <a:p>
            <a:r>
              <a:rPr lang="en-GB" sz="2600" dirty="0"/>
              <a:t>Deliver health and wellbeing services</a:t>
            </a:r>
          </a:p>
          <a:p>
            <a:r>
              <a:rPr lang="en-GB" sz="2600" dirty="0"/>
              <a:t>A champion is not the end of the story</a:t>
            </a:r>
            <a:endParaRPr lang="en-GB" dirty="0"/>
          </a:p>
        </p:txBody>
      </p:sp>
      <p:pic>
        <p:nvPicPr>
          <p:cNvPr id="5" name="Picture 4" descr="HL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5105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6944" y="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Peas Effect</a:t>
            </a:r>
          </a:p>
        </p:txBody>
      </p:sp>
      <p:pic>
        <p:nvPicPr>
          <p:cNvPr id="7" name="Black Eyed Peas I got a feeling on Oprah Chicago Flashmob 24t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17675" y="1557338"/>
            <a:ext cx="5856288" cy="4392612"/>
          </a:xfrm>
          <a:prstGeom prst="rect">
            <a:avLst/>
          </a:prstGeom>
        </p:spPr>
      </p:pic>
      <p:pic>
        <p:nvPicPr>
          <p:cNvPr id="5" name="Picture 4" descr="HLP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5949280"/>
            <a:ext cx="1944216" cy="73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96" y="176282"/>
            <a:ext cx="7406640" cy="1356360"/>
          </a:xfrm>
        </p:spPr>
        <p:txBody>
          <a:bodyPr>
            <a:normAutofit/>
          </a:bodyPr>
          <a:lstStyle/>
          <a:p>
            <a:r>
              <a:rPr lang="en-GB" dirty="0"/>
              <a:t>Health Promotion Zones</a:t>
            </a:r>
          </a:p>
        </p:txBody>
      </p:sp>
      <p:pic>
        <p:nvPicPr>
          <p:cNvPr id="6" name="Content Placeholder 5" descr="coldfl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461189" cy="2553147"/>
          </a:xfrm>
          <a:prstGeom prst="rect">
            <a:avLst/>
          </a:prstGeom>
        </p:spPr>
      </p:pic>
      <p:pic>
        <p:nvPicPr>
          <p:cNvPr id="7" name="Picture 6" descr="menshealt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8065" y="1141177"/>
            <a:ext cx="2289691" cy="2664296"/>
          </a:xfrm>
          <a:prstGeom prst="rect">
            <a:avLst/>
          </a:prstGeom>
        </p:spPr>
      </p:pic>
      <p:pic>
        <p:nvPicPr>
          <p:cNvPr id="8" name="Picture 7" descr="mental health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736" y="3473624"/>
            <a:ext cx="1944216" cy="3384376"/>
          </a:xfrm>
          <a:prstGeom prst="rect">
            <a:avLst/>
          </a:prstGeom>
        </p:spPr>
      </p:pic>
      <p:pic>
        <p:nvPicPr>
          <p:cNvPr id="10" name="Picture 9" descr="vascularweek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0072" y="4104373"/>
            <a:ext cx="3585835" cy="315758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88640"/>
            <a:ext cx="13370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LP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20" y="6120755"/>
            <a:ext cx="1944216" cy="737245"/>
          </a:xfrm>
          <a:prstGeom prst="rect">
            <a:avLst/>
          </a:prstGeom>
        </p:spPr>
      </p:pic>
      <p:pic>
        <p:nvPicPr>
          <p:cNvPr id="2050" name="Picture 2" descr="C:\Users\Sandie Hall\Desktop\Sandie\pics\36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0574" y="1056141"/>
            <a:ext cx="1746851" cy="232893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F573B-86A5-4D81-BA75-7A627D4B7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82811" y="3002163"/>
            <a:ext cx="3109229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9E14E8-8D37-40AA-88BB-B330B9268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296" y="4365104"/>
            <a:ext cx="3121423" cy="234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E38CC-8068-40B3-A6EE-C5AF8CC54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2274" y="2252617"/>
            <a:ext cx="3389670" cy="2255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504</TotalTime>
  <Words>418</Words>
  <Application>Microsoft Office PowerPoint</Application>
  <PresentationFormat>On-screen Show (4:3)</PresentationFormat>
  <Paragraphs>80</Paragraphs>
  <Slides>15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Corbel</vt:lpstr>
      <vt:lpstr>Basis</vt:lpstr>
      <vt:lpstr>Health Champions Event</vt:lpstr>
      <vt:lpstr>Agenda</vt:lpstr>
      <vt:lpstr>Welcome and Introduction</vt:lpstr>
      <vt:lpstr>Quality Payments</vt:lpstr>
      <vt:lpstr>Healthy Living Pharmacy Level I</vt:lpstr>
      <vt:lpstr>A Great Leader Inspires a Great Team</vt:lpstr>
      <vt:lpstr>What are the factors that turn a                 member of staff into a champion?</vt:lpstr>
      <vt:lpstr>The Peas Effect</vt:lpstr>
      <vt:lpstr>Health Promotion Zones</vt:lpstr>
      <vt:lpstr>Gaining confidence in  approaching the customer on  difficult issues</vt:lpstr>
      <vt:lpstr>Public Engagement</vt:lpstr>
      <vt:lpstr>Signposting and Referral</vt:lpstr>
      <vt:lpstr>Ask the Champions</vt:lpstr>
      <vt:lpstr>Change Management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Champions Event</dc:title>
  <dc:creator>Sandie Hall</dc:creator>
  <cp:lastModifiedBy>sandie hall</cp:lastModifiedBy>
  <cp:revision>16</cp:revision>
  <dcterms:created xsi:type="dcterms:W3CDTF">2013-09-29T09:24:22Z</dcterms:created>
  <dcterms:modified xsi:type="dcterms:W3CDTF">2017-06-13T16:37:18Z</dcterms:modified>
</cp:coreProperties>
</file>