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746" r:id="rId5"/>
  </p:sldMasterIdLst>
  <p:notesMasterIdLst>
    <p:notesMasterId r:id="rId57"/>
  </p:notesMasterIdLst>
  <p:sldIdLst>
    <p:sldId id="265" r:id="rId6"/>
    <p:sldId id="266" r:id="rId7"/>
    <p:sldId id="256" r:id="rId8"/>
    <p:sldId id="257" r:id="rId9"/>
    <p:sldId id="258" r:id="rId10"/>
    <p:sldId id="264" r:id="rId11"/>
    <p:sldId id="260" r:id="rId12"/>
    <p:sldId id="261" r:id="rId13"/>
    <p:sldId id="262" r:id="rId14"/>
    <p:sldId id="267" r:id="rId15"/>
    <p:sldId id="329" r:id="rId16"/>
    <p:sldId id="4396" r:id="rId17"/>
    <p:sldId id="268" r:id="rId18"/>
    <p:sldId id="4397" r:id="rId19"/>
    <p:sldId id="4352" r:id="rId20"/>
    <p:sldId id="4368" r:id="rId21"/>
    <p:sldId id="4341" r:id="rId22"/>
    <p:sldId id="4375" r:id="rId23"/>
    <p:sldId id="4359" r:id="rId24"/>
    <p:sldId id="4361" r:id="rId25"/>
    <p:sldId id="4390" r:id="rId26"/>
    <p:sldId id="4356" r:id="rId27"/>
    <p:sldId id="4342" r:id="rId28"/>
    <p:sldId id="4365" r:id="rId29"/>
    <p:sldId id="4363" r:id="rId30"/>
    <p:sldId id="4385" r:id="rId31"/>
    <p:sldId id="4388" r:id="rId32"/>
    <p:sldId id="4374" r:id="rId33"/>
    <p:sldId id="331" r:id="rId34"/>
    <p:sldId id="4391" r:id="rId35"/>
    <p:sldId id="278" r:id="rId36"/>
    <p:sldId id="271" r:id="rId37"/>
    <p:sldId id="272" r:id="rId38"/>
    <p:sldId id="4395" r:id="rId39"/>
    <p:sldId id="4392" r:id="rId40"/>
    <p:sldId id="4393" r:id="rId41"/>
    <p:sldId id="275" r:id="rId42"/>
    <p:sldId id="630" r:id="rId43"/>
    <p:sldId id="4394" r:id="rId44"/>
    <p:sldId id="280" r:id="rId45"/>
    <p:sldId id="279" r:id="rId46"/>
    <p:sldId id="623" r:id="rId47"/>
    <p:sldId id="588" r:id="rId48"/>
    <p:sldId id="281" r:id="rId49"/>
    <p:sldId id="627" r:id="rId50"/>
    <p:sldId id="628" r:id="rId51"/>
    <p:sldId id="632" r:id="rId52"/>
    <p:sldId id="631" r:id="rId53"/>
    <p:sldId id="269" r:id="rId54"/>
    <p:sldId id="333" r:id="rId55"/>
    <p:sldId id="33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FFFF"/>
    <a:srgbClr val="007A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477" autoAdjust="0"/>
  </p:normalViewPr>
  <p:slideViewPr>
    <p:cSldViewPr snapToGrid="0">
      <p:cViewPr varScale="1">
        <p:scale>
          <a:sx n="47" d="100"/>
          <a:sy n="47" d="100"/>
        </p:scale>
        <p:origin x="138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Deaths related to drug misuse 2011-2022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'Drug misuse - 6 LAs'!$A$17</c:f>
              <c:strCache>
                <c:ptCount val="1"/>
                <c:pt idx="0">
                  <c:v>Newcastle</c:v>
                </c:pt>
              </c:strCache>
            </c:strRef>
          </c:tx>
          <c:spPr>
            <a:ln w="28575" cap="rnd">
              <a:solidFill>
                <a:schemeClr val="accent1"/>
              </a:solidFill>
              <a:round/>
            </a:ln>
            <a:effectLst/>
          </c:spPr>
          <c:marker>
            <c:symbol val="none"/>
          </c:marker>
          <c:cat>
            <c:strRef>
              <c:f>'Drug misuse - 6 LAs'!$B$16:$K$16</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'Drug misuse - 6 LAs'!$B$17:$K$17</c:f>
              <c:numCache>
                <c:formatCode>General</c:formatCode>
                <c:ptCount val="10"/>
                <c:pt idx="0">
                  <c:v>6.2</c:v>
                </c:pt>
                <c:pt idx="1">
                  <c:v>6.7</c:v>
                </c:pt>
                <c:pt idx="2">
                  <c:v>7.3</c:v>
                </c:pt>
                <c:pt idx="3">
                  <c:v>7.6</c:v>
                </c:pt>
                <c:pt idx="4">
                  <c:v>6.9</c:v>
                </c:pt>
                <c:pt idx="5">
                  <c:v>8.6999999999999993</c:v>
                </c:pt>
                <c:pt idx="6">
                  <c:v>10.199999999999999</c:v>
                </c:pt>
                <c:pt idx="7">
                  <c:v>11.8</c:v>
                </c:pt>
                <c:pt idx="8">
                  <c:v>12.9</c:v>
                </c:pt>
                <c:pt idx="9">
                  <c:v>12.8</c:v>
                </c:pt>
              </c:numCache>
            </c:numRef>
          </c:val>
          <c:smooth val="0"/>
          <c:extLst>
            <c:ext xmlns:c16="http://schemas.microsoft.com/office/drawing/2014/chart" uri="{C3380CC4-5D6E-409C-BE32-E72D297353CC}">
              <c16:uniqueId val="{00000000-EFBF-4EA0-8AA2-DB889BCE5E5F}"/>
            </c:ext>
          </c:extLst>
        </c:ser>
        <c:ser>
          <c:idx val="1"/>
          <c:order val="1"/>
          <c:tx>
            <c:strRef>
              <c:f>'Drug misuse - 6 LAs'!$A$18</c:f>
              <c:strCache>
                <c:ptCount val="1"/>
                <c:pt idx="0">
                  <c:v>Gateshead</c:v>
                </c:pt>
              </c:strCache>
            </c:strRef>
          </c:tx>
          <c:spPr>
            <a:ln w="28575" cap="rnd">
              <a:solidFill>
                <a:schemeClr val="accent2"/>
              </a:solidFill>
              <a:round/>
            </a:ln>
            <a:effectLst/>
          </c:spPr>
          <c:marker>
            <c:symbol val="none"/>
          </c:marker>
          <c:cat>
            <c:strRef>
              <c:f>'Drug misuse - 6 LAs'!$B$16:$K$16</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'Drug misuse - 6 LAs'!$B$18:$K$18</c:f>
              <c:numCache>
                <c:formatCode>General</c:formatCode>
                <c:ptCount val="10"/>
                <c:pt idx="0">
                  <c:v>5.2</c:v>
                </c:pt>
                <c:pt idx="1">
                  <c:v>5.7</c:v>
                </c:pt>
                <c:pt idx="2">
                  <c:v>6.1</c:v>
                </c:pt>
                <c:pt idx="3">
                  <c:v>7.8</c:v>
                </c:pt>
                <c:pt idx="4">
                  <c:v>8.1999999999999993</c:v>
                </c:pt>
                <c:pt idx="5">
                  <c:v>10.199999999999999</c:v>
                </c:pt>
                <c:pt idx="6">
                  <c:v>10</c:v>
                </c:pt>
                <c:pt idx="7">
                  <c:v>11.6</c:v>
                </c:pt>
                <c:pt idx="8">
                  <c:v>11.9</c:v>
                </c:pt>
                <c:pt idx="9">
                  <c:v>12.8</c:v>
                </c:pt>
              </c:numCache>
            </c:numRef>
          </c:val>
          <c:smooth val="0"/>
          <c:extLst>
            <c:ext xmlns:c16="http://schemas.microsoft.com/office/drawing/2014/chart" uri="{C3380CC4-5D6E-409C-BE32-E72D297353CC}">
              <c16:uniqueId val="{00000001-EFBF-4EA0-8AA2-DB889BCE5E5F}"/>
            </c:ext>
          </c:extLst>
        </c:ser>
        <c:ser>
          <c:idx val="2"/>
          <c:order val="2"/>
          <c:tx>
            <c:strRef>
              <c:f>'Drug misuse - 6 LAs'!$A$19</c:f>
              <c:strCache>
                <c:ptCount val="1"/>
                <c:pt idx="0">
                  <c:v>North Tyneside</c:v>
                </c:pt>
              </c:strCache>
            </c:strRef>
          </c:tx>
          <c:spPr>
            <a:ln w="28575" cap="rnd">
              <a:solidFill>
                <a:schemeClr val="accent3"/>
              </a:solidFill>
              <a:round/>
            </a:ln>
            <a:effectLst/>
          </c:spPr>
          <c:marker>
            <c:symbol val="none"/>
          </c:marker>
          <c:cat>
            <c:strRef>
              <c:f>'Drug misuse - 6 LAs'!$B$16:$K$16</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'Drug misuse - 6 LAs'!$B$19:$K$19</c:f>
              <c:numCache>
                <c:formatCode>General</c:formatCode>
                <c:ptCount val="10"/>
                <c:pt idx="0">
                  <c:v>2.8</c:v>
                </c:pt>
                <c:pt idx="1">
                  <c:v>3.9</c:v>
                </c:pt>
                <c:pt idx="2">
                  <c:v>5.4</c:v>
                </c:pt>
                <c:pt idx="3">
                  <c:v>5.8</c:v>
                </c:pt>
                <c:pt idx="4">
                  <c:v>7.4</c:v>
                </c:pt>
                <c:pt idx="5">
                  <c:v>7.9</c:v>
                </c:pt>
                <c:pt idx="6">
                  <c:v>7.4</c:v>
                </c:pt>
                <c:pt idx="7">
                  <c:v>6.4</c:v>
                </c:pt>
                <c:pt idx="8">
                  <c:v>8.9</c:v>
                </c:pt>
                <c:pt idx="9">
                  <c:v>9.3000000000000007</c:v>
                </c:pt>
              </c:numCache>
            </c:numRef>
          </c:val>
          <c:smooth val="0"/>
          <c:extLst>
            <c:ext xmlns:c16="http://schemas.microsoft.com/office/drawing/2014/chart" uri="{C3380CC4-5D6E-409C-BE32-E72D297353CC}">
              <c16:uniqueId val="{00000002-EFBF-4EA0-8AA2-DB889BCE5E5F}"/>
            </c:ext>
          </c:extLst>
        </c:ser>
        <c:ser>
          <c:idx val="3"/>
          <c:order val="3"/>
          <c:tx>
            <c:strRef>
              <c:f>'Drug misuse - 6 LAs'!$A$20</c:f>
              <c:strCache>
                <c:ptCount val="1"/>
                <c:pt idx="0">
                  <c:v>South Tyneside</c:v>
                </c:pt>
              </c:strCache>
            </c:strRef>
          </c:tx>
          <c:spPr>
            <a:ln w="28575" cap="rnd">
              <a:solidFill>
                <a:schemeClr val="accent4"/>
              </a:solidFill>
              <a:round/>
            </a:ln>
            <a:effectLst/>
          </c:spPr>
          <c:marker>
            <c:symbol val="none"/>
          </c:marker>
          <c:cat>
            <c:strRef>
              <c:f>'Drug misuse - 6 LAs'!$B$16:$K$16</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'Drug misuse - 6 LAs'!$B$20:$K$20</c:f>
              <c:numCache>
                <c:formatCode>General</c:formatCode>
                <c:ptCount val="10"/>
                <c:pt idx="0">
                  <c:v>6.1</c:v>
                </c:pt>
                <c:pt idx="1">
                  <c:v>6.6</c:v>
                </c:pt>
                <c:pt idx="2">
                  <c:v>6.9</c:v>
                </c:pt>
                <c:pt idx="3">
                  <c:v>4.5999999999999996</c:v>
                </c:pt>
                <c:pt idx="4">
                  <c:v>5.7</c:v>
                </c:pt>
                <c:pt idx="5">
                  <c:v>6.8</c:v>
                </c:pt>
                <c:pt idx="6">
                  <c:v>8.3000000000000007</c:v>
                </c:pt>
                <c:pt idx="7">
                  <c:v>12.8</c:v>
                </c:pt>
                <c:pt idx="8">
                  <c:v>12.2</c:v>
                </c:pt>
                <c:pt idx="9">
                  <c:v>10.9</c:v>
                </c:pt>
              </c:numCache>
            </c:numRef>
          </c:val>
          <c:smooth val="0"/>
          <c:extLst>
            <c:ext xmlns:c16="http://schemas.microsoft.com/office/drawing/2014/chart" uri="{C3380CC4-5D6E-409C-BE32-E72D297353CC}">
              <c16:uniqueId val="{00000003-EFBF-4EA0-8AA2-DB889BCE5E5F}"/>
            </c:ext>
          </c:extLst>
        </c:ser>
        <c:ser>
          <c:idx val="4"/>
          <c:order val="4"/>
          <c:tx>
            <c:strRef>
              <c:f>'Drug misuse - 6 LAs'!$A$21</c:f>
              <c:strCache>
                <c:ptCount val="1"/>
                <c:pt idx="0">
                  <c:v>Sunderland</c:v>
                </c:pt>
              </c:strCache>
            </c:strRef>
          </c:tx>
          <c:spPr>
            <a:ln w="28575" cap="rnd">
              <a:solidFill>
                <a:schemeClr val="accent5"/>
              </a:solidFill>
              <a:round/>
            </a:ln>
            <a:effectLst/>
          </c:spPr>
          <c:marker>
            <c:symbol val="none"/>
          </c:marker>
          <c:cat>
            <c:strRef>
              <c:f>'Drug misuse - 6 LAs'!$B$16:$K$16</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'Drug misuse - 6 LAs'!$B$21:$K$21</c:f>
              <c:numCache>
                <c:formatCode>General</c:formatCode>
                <c:ptCount val="10"/>
                <c:pt idx="0">
                  <c:v>5.7</c:v>
                </c:pt>
                <c:pt idx="1">
                  <c:v>6.1</c:v>
                </c:pt>
                <c:pt idx="2">
                  <c:v>5.9</c:v>
                </c:pt>
                <c:pt idx="3">
                  <c:v>6.5</c:v>
                </c:pt>
                <c:pt idx="4">
                  <c:v>7.4</c:v>
                </c:pt>
                <c:pt idx="5">
                  <c:v>8.4</c:v>
                </c:pt>
                <c:pt idx="6">
                  <c:v>9.5</c:v>
                </c:pt>
                <c:pt idx="7">
                  <c:v>9.9</c:v>
                </c:pt>
                <c:pt idx="8">
                  <c:v>10</c:v>
                </c:pt>
                <c:pt idx="9">
                  <c:v>8.6999999999999993</c:v>
                </c:pt>
              </c:numCache>
            </c:numRef>
          </c:val>
          <c:smooth val="0"/>
          <c:extLst>
            <c:ext xmlns:c16="http://schemas.microsoft.com/office/drawing/2014/chart" uri="{C3380CC4-5D6E-409C-BE32-E72D297353CC}">
              <c16:uniqueId val="{00000004-EFBF-4EA0-8AA2-DB889BCE5E5F}"/>
            </c:ext>
          </c:extLst>
        </c:ser>
        <c:ser>
          <c:idx val="5"/>
          <c:order val="5"/>
          <c:tx>
            <c:strRef>
              <c:f>'Drug misuse - 6 LAs'!$A$22</c:f>
              <c:strCache>
                <c:ptCount val="1"/>
                <c:pt idx="0">
                  <c:v>Northumberland</c:v>
                </c:pt>
              </c:strCache>
            </c:strRef>
          </c:tx>
          <c:spPr>
            <a:ln w="28575" cap="rnd">
              <a:solidFill>
                <a:schemeClr val="accent6"/>
              </a:solidFill>
              <a:round/>
            </a:ln>
            <a:effectLst/>
          </c:spPr>
          <c:marker>
            <c:symbol val="none"/>
          </c:marker>
          <c:cat>
            <c:strRef>
              <c:f>'Drug misuse - 6 LAs'!$B$16:$K$16</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'Drug misuse - 6 LAs'!$B$22:$K$22</c:f>
              <c:numCache>
                <c:formatCode>General</c:formatCode>
                <c:ptCount val="10"/>
                <c:pt idx="0">
                  <c:v>2.4</c:v>
                </c:pt>
                <c:pt idx="1">
                  <c:v>4</c:v>
                </c:pt>
                <c:pt idx="2">
                  <c:v>4.5999999999999996</c:v>
                </c:pt>
                <c:pt idx="3">
                  <c:v>4.5</c:v>
                </c:pt>
                <c:pt idx="4">
                  <c:v>4.5999999999999996</c:v>
                </c:pt>
                <c:pt idx="5">
                  <c:v>6.1</c:v>
                </c:pt>
                <c:pt idx="6">
                  <c:v>6.2</c:v>
                </c:pt>
                <c:pt idx="7">
                  <c:v>7.2</c:v>
                </c:pt>
                <c:pt idx="8">
                  <c:v>5.4</c:v>
                </c:pt>
                <c:pt idx="9">
                  <c:v>4.5</c:v>
                </c:pt>
              </c:numCache>
            </c:numRef>
          </c:val>
          <c:smooth val="0"/>
          <c:extLst>
            <c:ext xmlns:c16="http://schemas.microsoft.com/office/drawing/2014/chart" uri="{C3380CC4-5D6E-409C-BE32-E72D297353CC}">
              <c16:uniqueId val="{00000005-EFBF-4EA0-8AA2-DB889BCE5E5F}"/>
            </c:ext>
          </c:extLst>
        </c:ser>
        <c:ser>
          <c:idx val="7"/>
          <c:order val="7"/>
          <c:tx>
            <c:strRef>
              <c:f>'Drug misuse - 6 LAs'!$A$24</c:f>
              <c:strCache>
                <c:ptCount val="1"/>
                <c:pt idx="0">
                  <c:v>England</c:v>
                </c:pt>
              </c:strCache>
            </c:strRef>
          </c:tx>
          <c:spPr>
            <a:ln w="28575" cap="rnd">
              <a:solidFill>
                <a:schemeClr val="tx1"/>
              </a:solidFill>
              <a:prstDash val="sysDash"/>
              <a:round/>
            </a:ln>
            <a:effectLst/>
          </c:spPr>
          <c:marker>
            <c:symbol val="none"/>
          </c:marker>
          <c:cat>
            <c:strRef>
              <c:f>'Drug misuse - 6 LAs'!$B$16:$K$16</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'Drug misuse - 6 LAs'!$B$24:$K$24</c:f>
              <c:numCache>
                <c:formatCode>General</c:formatCode>
                <c:ptCount val="10"/>
                <c:pt idx="0">
                  <c:v>3.1</c:v>
                </c:pt>
                <c:pt idx="1">
                  <c:v>3.4</c:v>
                </c:pt>
                <c:pt idx="2">
                  <c:v>3.9</c:v>
                </c:pt>
                <c:pt idx="3">
                  <c:v>4.2</c:v>
                </c:pt>
                <c:pt idx="4">
                  <c:v>4.3</c:v>
                </c:pt>
                <c:pt idx="5">
                  <c:v>4.5</c:v>
                </c:pt>
                <c:pt idx="6">
                  <c:v>4.7</c:v>
                </c:pt>
                <c:pt idx="7">
                  <c:v>5</c:v>
                </c:pt>
                <c:pt idx="8">
                  <c:v>5.0999999999999996</c:v>
                </c:pt>
                <c:pt idx="9">
                  <c:v>5.2</c:v>
                </c:pt>
              </c:numCache>
            </c:numRef>
          </c:val>
          <c:smooth val="0"/>
          <c:extLst>
            <c:ext xmlns:c16="http://schemas.microsoft.com/office/drawing/2014/chart" uri="{C3380CC4-5D6E-409C-BE32-E72D297353CC}">
              <c16:uniqueId val="{00000006-EFBF-4EA0-8AA2-DB889BCE5E5F}"/>
            </c:ext>
          </c:extLst>
        </c:ser>
        <c:dLbls>
          <c:showLegendKey val="0"/>
          <c:showVal val="0"/>
          <c:showCatName val="0"/>
          <c:showSerName val="0"/>
          <c:showPercent val="0"/>
          <c:showBubbleSize val="0"/>
        </c:dLbls>
        <c:smooth val="0"/>
        <c:axId val="674841856"/>
        <c:axId val="674843296"/>
        <c:extLst>
          <c:ext xmlns:c15="http://schemas.microsoft.com/office/drawing/2012/chart" uri="{02D57815-91ED-43cb-92C2-25804820EDAC}">
            <c15:filteredLineSeries>
              <c15:ser>
                <c:idx val="6"/>
                <c:order val="6"/>
                <c:tx>
                  <c:strRef>
                    <c:extLst>
                      <c:ext uri="{02D57815-91ED-43cb-92C2-25804820EDAC}">
                        <c15:formulaRef>
                          <c15:sqref>'Drug misuse - 6 LAs'!$A$23</c15:sqref>
                        </c15:formulaRef>
                      </c:ext>
                    </c:extLst>
                    <c:strCache>
                      <c:ptCount val="1"/>
                      <c:pt idx="0">
                        <c:v>North East</c:v>
                      </c:pt>
                    </c:strCache>
                  </c:strRef>
                </c:tx>
                <c:spPr>
                  <a:ln w="28575" cap="rnd">
                    <a:solidFill>
                      <a:schemeClr val="accent1">
                        <a:lumMod val="60000"/>
                      </a:schemeClr>
                    </a:solidFill>
                    <a:round/>
                  </a:ln>
                  <a:effectLst/>
                </c:spPr>
                <c:marker>
                  <c:symbol val="none"/>
                </c:marker>
                <c:cat>
                  <c:strRef>
                    <c:extLst>
                      <c:ext uri="{02D57815-91ED-43cb-92C2-25804820EDAC}">
                        <c15:formulaRef>
                          <c15:sqref>'Drug misuse - 6 LAs'!$B$16:$K$16</c15:sqref>
                        </c15:formulaRef>
                      </c:ext>
                    </c:extLst>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extLst>
                      <c:ext uri="{02D57815-91ED-43cb-92C2-25804820EDAC}">
                        <c15:formulaRef>
                          <c15:sqref>'Drug misuse - 6 LAs'!$B$23:$K$23</c15:sqref>
                        </c15:formulaRef>
                      </c:ext>
                    </c:extLst>
                    <c:numCache>
                      <c:formatCode>General</c:formatCode>
                      <c:ptCount val="10"/>
                      <c:pt idx="0">
                        <c:v>4.5</c:v>
                      </c:pt>
                      <c:pt idx="1">
                        <c:v>5.4</c:v>
                      </c:pt>
                      <c:pt idx="2">
                        <c:v>6.3</c:v>
                      </c:pt>
                      <c:pt idx="3">
                        <c:v>7.2</c:v>
                      </c:pt>
                      <c:pt idx="4">
                        <c:v>7.6</c:v>
                      </c:pt>
                      <c:pt idx="5">
                        <c:v>8.6</c:v>
                      </c:pt>
                      <c:pt idx="6">
                        <c:v>9.1999999999999993</c:v>
                      </c:pt>
                      <c:pt idx="7">
                        <c:v>9.9</c:v>
                      </c:pt>
                      <c:pt idx="8">
                        <c:v>10.199999999999999</c:v>
                      </c:pt>
                      <c:pt idx="9">
                        <c:v>9.6999999999999993</c:v>
                      </c:pt>
                    </c:numCache>
                  </c:numRef>
                </c:val>
                <c:smooth val="0"/>
                <c:extLst>
                  <c:ext xmlns:c16="http://schemas.microsoft.com/office/drawing/2014/chart" uri="{C3380CC4-5D6E-409C-BE32-E72D297353CC}">
                    <c16:uniqueId val="{00000007-EFBF-4EA0-8AA2-DB889BCE5E5F}"/>
                  </c:ext>
                </c:extLst>
              </c15:ser>
            </c15:filteredLineSeries>
          </c:ext>
        </c:extLst>
      </c:lineChart>
      <c:catAx>
        <c:axId val="67484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843296"/>
        <c:crosses val="autoZero"/>
        <c:auto val="1"/>
        <c:lblAlgn val="ctr"/>
        <c:lblOffset val="100"/>
        <c:noMultiLvlLbl val="0"/>
      </c:catAx>
      <c:valAx>
        <c:axId val="674843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Mortality rate per 100,000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84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Deaths Related</a:t>
            </a:r>
            <a:r>
              <a:rPr lang="en-GB" baseline="0" dirty="0"/>
              <a:t> to Drug Misuse 2020-22</a:t>
            </a:r>
            <a:endParaRPr lang="en-GB" dirty="0"/>
          </a:p>
        </c:rich>
      </c:tx>
      <c:layout>
        <c:manualLayout>
          <c:xMode val="edge"/>
          <c:yMode val="edge"/>
          <c:x val="0.37233797496325372"/>
          <c:y val="9.039780678510427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026779261287984E-2"/>
          <c:y val="8.1984667704508379E-2"/>
          <c:w val="0.93215679561793907"/>
          <c:h val="0.75727580803881478"/>
        </c:manualLayout>
      </c:layout>
      <c:barChart>
        <c:barDir val="col"/>
        <c:grouping val="clustered"/>
        <c:varyColors val="0"/>
        <c:ser>
          <c:idx val="0"/>
          <c:order val="0"/>
          <c:tx>
            <c:strRef>
              <c:f>'Drug misuse - 6 LAs'!$B$32</c:f>
              <c:strCache>
                <c:ptCount val="1"/>
                <c:pt idx="0">
                  <c:v>Age standardised mortality rate for deaths related to drug misuse (2020-22)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'Drug misuse - 6 LAs'!$A$33:$A$38</c:f>
              <c:strCache>
                <c:ptCount val="6"/>
                <c:pt idx="0">
                  <c:v>Newcastle upon Tyne</c:v>
                </c:pt>
                <c:pt idx="1">
                  <c:v>Gateshead</c:v>
                </c:pt>
                <c:pt idx="2">
                  <c:v>South Tyneside</c:v>
                </c:pt>
                <c:pt idx="3">
                  <c:v>North Tyneside</c:v>
                </c:pt>
                <c:pt idx="4">
                  <c:v>Sunderland</c:v>
                </c:pt>
                <c:pt idx="5">
                  <c:v>Northumberland</c:v>
                </c:pt>
              </c:strCache>
            </c:strRef>
          </c:cat>
          <c:val>
            <c:numRef>
              <c:f>'Drug misuse - 6 LAs'!$B$33:$B$38</c:f>
              <c:numCache>
                <c:formatCode>General</c:formatCode>
                <c:ptCount val="6"/>
                <c:pt idx="0">
                  <c:v>12.8</c:v>
                </c:pt>
                <c:pt idx="1">
                  <c:v>12.8</c:v>
                </c:pt>
                <c:pt idx="2">
                  <c:v>10.9</c:v>
                </c:pt>
                <c:pt idx="3">
                  <c:v>9.3000000000000007</c:v>
                </c:pt>
                <c:pt idx="4">
                  <c:v>8.6999999999999993</c:v>
                </c:pt>
                <c:pt idx="5">
                  <c:v>4.5</c:v>
                </c:pt>
              </c:numCache>
            </c:numRef>
          </c:val>
          <c:extLst>
            <c:ext xmlns:c16="http://schemas.microsoft.com/office/drawing/2014/chart" uri="{C3380CC4-5D6E-409C-BE32-E72D297353CC}">
              <c16:uniqueId val="{00000000-B8F7-4B71-89B8-418DC71B08BE}"/>
            </c:ext>
          </c:extLst>
        </c:ser>
        <c:dLbls>
          <c:showLegendKey val="0"/>
          <c:showVal val="0"/>
          <c:showCatName val="0"/>
          <c:showSerName val="0"/>
          <c:showPercent val="0"/>
          <c:showBubbleSize val="0"/>
        </c:dLbls>
        <c:gapWidth val="219"/>
        <c:overlap val="-27"/>
        <c:axId val="917859024"/>
        <c:axId val="917854432"/>
      </c:barChart>
      <c:lineChart>
        <c:grouping val="standard"/>
        <c:varyColors val="0"/>
        <c:ser>
          <c:idx val="1"/>
          <c:order val="1"/>
          <c:tx>
            <c:strRef>
              <c:f>'Drug misuse - 6 LAs'!$C$32</c:f>
              <c:strCache>
                <c:ptCount val="1"/>
                <c:pt idx="0">
                  <c:v>NE average</c:v>
                </c:pt>
              </c:strCache>
            </c:strRef>
          </c:tx>
          <c:spPr>
            <a:ln w="28575" cap="rnd">
              <a:solidFill>
                <a:srgbClr val="FF0000"/>
              </a:solidFill>
              <a:prstDash val="sysDash"/>
              <a:round/>
            </a:ln>
            <a:effectLst/>
          </c:spPr>
          <c:marker>
            <c:symbol val="none"/>
          </c:marker>
          <c:cat>
            <c:strRef>
              <c:f>'Drug misuse - 6 LAs'!$A$33:$A$38</c:f>
              <c:strCache>
                <c:ptCount val="6"/>
                <c:pt idx="0">
                  <c:v>Newcastle upon Tyne</c:v>
                </c:pt>
                <c:pt idx="1">
                  <c:v>Gateshead</c:v>
                </c:pt>
                <c:pt idx="2">
                  <c:v>South Tyneside</c:v>
                </c:pt>
                <c:pt idx="3">
                  <c:v>North Tyneside</c:v>
                </c:pt>
                <c:pt idx="4">
                  <c:v>Sunderland</c:v>
                </c:pt>
                <c:pt idx="5">
                  <c:v>Northumberland</c:v>
                </c:pt>
              </c:strCache>
            </c:strRef>
          </c:cat>
          <c:val>
            <c:numRef>
              <c:f>'Drug misuse - 6 LAs'!$C$33:$C$38</c:f>
              <c:numCache>
                <c:formatCode>General</c:formatCode>
                <c:ptCount val="6"/>
                <c:pt idx="0">
                  <c:v>9.6999999999999993</c:v>
                </c:pt>
                <c:pt idx="1">
                  <c:v>9.6999999999999993</c:v>
                </c:pt>
                <c:pt idx="2">
                  <c:v>9.6999999999999993</c:v>
                </c:pt>
                <c:pt idx="3">
                  <c:v>9.6999999999999993</c:v>
                </c:pt>
                <c:pt idx="4">
                  <c:v>9.6999999999999993</c:v>
                </c:pt>
                <c:pt idx="5">
                  <c:v>9.6999999999999993</c:v>
                </c:pt>
              </c:numCache>
            </c:numRef>
          </c:val>
          <c:smooth val="0"/>
          <c:extLst>
            <c:ext xmlns:c16="http://schemas.microsoft.com/office/drawing/2014/chart" uri="{C3380CC4-5D6E-409C-BE32-E72D297353CC}">
              <c16:uniqueId val="{00000001-B8F7-4B71-89B8-418DC71B08BE}"/>
            </c:ext>
          </c:extLst>
        </c:ser>
        <c:dLbls>
          <c:showLegendKey val="0"/>
          <c:showVal val="0"/>
          <c:showCatName val="0"/>
          <c:showSerName val="0"/>
          <c:showPercent val="0"/>
          <c:showBubbleSize val="0"/>
        </c:dLbls>
        <c:marker val="1"/>
        <c:smooth val="0"/>
        <c:axId val="917859024"/>
        <c:axId val="917854432"/>
      </c:lineChart>
      <c:catAx>
        <c:axId val="91785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854432"/>
        <c:crosses val="autoZero"/>
        <c:auto val="1"/>
        <c:lblAlgn val="ctr"/>
        <c:lblOffset val="100"/>
        <c:noMultiLvlLbl val="0"/>
      </c:catAx>
      <c:valAx>
        <c:axId val="917854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Mortality rate per 100,000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859024"/>
        <c:crosses val="autoZero"/>
        <c:crossBetween val="between"/>
        <c:majorUnit val="5"/>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6B244-BF7E-48D4-B800-6699517901EB}" type="datetimeFigureOut">
              <a:rPr lang="en-GB" smtClean="0"/>
              <a:t>29/04/2024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8F539-A52E-4311-BD69-E6429D9A19AA}" type="slidenum">
              <a:rPr lang="en-GB" smtClean="0"/>
              <a:t>‹#›</a:t>
            </a:fld>
            <a:endParaRPr lang="en-GB"/>
          </a:p>
        </p:txBody>
      </p:sp>
    </p:spTree>
    <p:extLst>
      <p:ext uri="{BB962C8B-B14F-4D97-AF65-F5344CB8AC3E}">
        <p14:creationId xmlns:p14="http://schemas.microsoft.com/office/powerpoint/2010/main" val="1611924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LPC t o do initial introductions/ formalities re the evening -  5mins</a:t>
            </a:r>
          </a:p>
        </p:txBody>
      </p:sp>
      <p:sp>
        <p:nvSpPr>
          <p:cNvPr id="4" name="Slide Number Placeholder 3"/>
          <p:cNvSpPr>
            <a:spLocks noGrp="1"/>
          </p:cNvSpPr>
          <p:nvPr>
            <p:ph type="sldNum" sz="quarter" idx="5"/>
          </p:nvPr>
        </p:nvSpPr>
        <p:spPr/>
        <p:txBody>
          <a:bodyPr/>
          <a:lstStyle/>
          <a:p>
            <a:fld id="{32C8F539-A52E-4311-BD69-E6429D9A19AA}" type="slidenum">
              <a:rPr lang="en-GB" smtClean="0"/>
              <a:t>1</a:t>
            </a:fld>
            <a:endParaRPr lang="en-GB"/>
          </a:p>
        </p:txBody>
      </p:sp>
    </p:spTree>
    <p:extLst>
      <p:ext uri="{BB962C8B-B14F-4D97-AF65-F5344CB8AC3E}">
        <p14:creationId xmlns:p14="http://schemas.microsoft.com/office/powerpoint/2010/main" val="37503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Barbara – 5 mins (and 5 mins IBC alcohol)</a:t>
            </a:r>
          </a:p>
        </p:txBody>
      </p:sp>
      <p:sp>
        <p:nvSpPr>
          <p:cNvPr id="4" name="Slide Number Placeholder 3"/>
          <p:cNvSpPr>
            <a:spLocks noGrp="1"/>
          </p:cNvSpPr>
          <p:nvPr>
            <p:ph type="sldNum" sz="quarter" idx="5"/>
          </p:nvPr>
        </p:nvSpPr>
        <p:spPr/>
        <p:txBody>
          <a:bodyPr/>
          <a:lstStyle/>
          <a:p>
            <a:fld id="{32C8F539-A52E-4311-BD69-E6429D9A19AA}" type="slidenum">
              <a:rPr lang="en-GB" smtClean="0"/>
              <a:t>29</a:t>
            </a:fld>
            <a:endParaRPr lang="en-GB"/>
          </a:p>
        </p:txBody>
      </p:sp>
    </p:spTree>
    <p:extLst>
      <p:ext uri="{BB962C8B-B14F-4D97-AF65-F5344CB8AC3E}">
        <p14:creationId xmlns:p14="http://schemas.microsoft.com/office/powerpoint/2010/main" val="795430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C8F539-A52E-4311-BD69-E6429D9A19AA}" type="slidenum">
              <a:rPr lang="en-GB" smtClean="0"/>
              <a:t>32</a:t>
            </a:fld>
            <a:endParaRPr lang="en-GB"/>
          </a:p>
        </p:txBody>
      </p:sp>
    </p:spTree>
    <p:extLst>
      <p:ext uri="{BB962C8B-B14F-4D97-AF65-F5344CB8AC3E}">
        <p14:creationId xmlns:p14="http://schemas.microsoft.com/office/powerpoint/2010/main" val="244870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speakers -  15 minutes each</a:t>
            </a:r>
          </a:p>
          <a:p>
            <a:r>
              <a:rPr lang="en-GB" dirty="0"/>
              <a:t>Awaiting confirmation from LPC re names for CA</a:t>
            </a:r>
          </a:p>
        </p:txBody>
      </p:sp>
      <p:sp>
        <p:nvSpPr>
          <p:cNvPr id="4" name="Slide Number Placeholder 3"/>
          <p:cNvSpPr>
            <a:spLocks noGrp="1"/>
          </p:cNvSpPr>
          <p:nvPr>
            <p:ph type="sldNum" sz="quarter" idx="5"/>
          </p:nvPr>
        </p:nvSpPr>
        <p:spPr/>
        <p:txBody>
          <a:bodyPr/>
          <a:lstStyle/>
          <a:p>
            <a:fld id="{32C8F539-A52E-4311-BD69-E6429D9A19AA}" type="slidenum">
              <a:rPr lang="en-GB" smtClean="0"/>
              <a:t>49</a:t>
            </a:fld>
            <a:endParaRPr lang="en-GB"/>
          </a:p>
        </p:txBody>
      </p:sp>
    </p:spTree>
    <p:extLst>
      <p:ext uri="{BB962C8B-B14F-4D97-AF65-F5344CB8AC3E}">
        <p14:creationId xmlns:p14="http://schemas.microsoft.com/office/powerpoint/2010/main" val="1422769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If no time -  these can be picked up in the informal discussions with the local teams?</a:t>
            </a:r>
            <a:endParaRPr lang="en-GB" dirty="0"/>
          </a:p>
        </p:txBody>
      </p:sp>
      <p:sp>
        <p:nvSpPr>
          <p:cNvPr id="4" name="Slide Number Placeholder 3"/>
          <p:cNvSpPr>
            <a:spLocks noGrp="1"/>
          </p:cNvSpPr>
          <p:nvPr>
            <p:ph type="sldNum" sz="quarter" idx="5"/>
          </p:nvPr>
        </p:nvSpPr>
        <p:spPr/>
        <p:txBody>
          <a:bodyPr/>
          <a:lstStyle/>
          <a:p>
            <a:fld id="{32C8F539-A52E-4311-BD69-E6429D9A19AA}" type="slidenum">
              <a:rPr lang="en-GB" smtClean="0"/>
              <a:t>50</a:t>
            </a:fld>
            <a:endParaRPr lang="en-GB"/>
          </a:p>
        </p:txBody>
      </p:sp>
    </p:spTree>
    <p:extLst>
      <p:ext uri="{BB962C8B-B14F-4D97-AF65-F5344CB8AC3E}">
        <p14:creationId xmlns:p14="http://schemas.microsoft.com/office/powerpoint/2010/main" val="318402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to divide up -  about 40 mins for discussions</a:t>
            </a:r>
          </a:p>
        </p:txBody>
      </p:sp>
      <p:sp>
        <p:nvSpPr>
          <p:cNvPr id="4" name="Slide Number Placeholder 3"/>
          <p:cNvSpPr>
            <a:spLocks noGrp="1"/>
          </p:cNvSpPr>
          <p:nvPr>
            <p:ph type="sldNum" sz="quarter" idx="5"/>
          </p:nvPr>
        </p:nvSpPr>
        <p:spPr/>
        <p:txBody>
          <a:bodyPr/>
          <a:lstStyle/>
          <a:p>
            <a:fld id="{32C8F539-A52E-4311-BD69-E6429D9A19AA}" type="slidenum">
              <a:rPr lang="en-GB" smtClean="0"/>
              <a:t>51</a:t>
            </a:fld>
            <a:endParaRPr lang="en-GB"/>
          </a:p>
        </p:txBody>
      </p:sp>
    </p:spTree>
    <p:extLst>
      <p:ext uri="{BB962C8B-B14F-4D97-AF65-F5344CB8AC3E}">
        <p14:creationId xmlns:p14="http://schemas.microsoft.com/office/powerpoint/2010/main" val="281951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Sue – happy to present this section </a:t>
            </a:r>
          </a:p>
        </p:txBody>
      </p:sp>
      <p:sp>
        <p:nvSpPr>
          <p:cNvPr id="4" name="Slide Number Placeholder 3"/>
          <p:cNvSpPr>
            <a:spLocks noGrp="1"/>
          </p:cNvSpPr>
          <p:nvPr>
            <p:ph type="sldNum" sz="quarter" idx="5"/>
          </p:nvPr>
        </p:nvSpPr>
        <p:spPr/>
        <p:txBody>
          <a:bodyPr/>
          <a:lstStyle/>
          <a:p>
            <a:fld id="{32C8F539-A52E-4311-BD69-E6429D9A19AA}" type="slidenum">
              <a:rPr lang="en-GB" smtClean="0"/>
              <a:t>2</a:t>
            </a:fld>
            <a:endParaRPr lang="en-GB"/>
          </a:p>
        </p:txBody>
      </p:sp>
    </p:spTree>
    <p:extLst>
      <p:ext uri="{BB962C8B-B14F-4D97-AF65-F5344CB8AC3E}">
        <p14:creationId xmlns:p14="http://schemas.microsoft.com/office/powerpoint/2010/main" val="196314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Julie and Julia to present this section  – 10mins in total</a:t>
            </a:r>
          </a:p>
        </p:txBody>
      </p:sp>
      <p:sp>
        <p:nvSpPr>
          <p:cNvPr id="4" name="Slide Number Placeholder 3"/>
          <p:cNvSpPr>
            <a:spLocks noGrp="1"/>
          </p:cNvSpPr>
          <p:nvPr>
            <p:ph type="sldNum" sz="quarter" idx="5"/>
          </p:nvPr>
        </p:nvSpPr>
        <p:spPr/>
        <p:txBody>
          <a:bodyPr/>
          <a:lstStyle/>
          <a:p>
            <a:fld id="{32C8F539-A52E-4311-BD69-E6429D9A19AA}" type="slidenum">
              <a:rPr lang="en-GB" smtClean="0"/>
              <a:t>3</a:t>
            </a:fld>
            <a:endParaRPr lang="en-GB"/>
          </a:p>
        </p:txBody>
      </p:sp>
    </p:spTree>
    <p:extLst>
      <p:ext uri="{BB962C8B-B14F-4D97-AF65-F5344CB8AC3E}">
        <p14:creationId xmlns:p14="http://schemas.microsoft.com/office/powerpoint/2010/main" val="71656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C8F539-A52E-4311-BD69-E6429D9A19AA}" type="slidenum">
              <a:rPr lang="en-GB" smtClean="0"/>
              <a:t>12</a:t>
            </a:fld>
            <a:endParaRPr lang="en-GB"/>
          </a:p>
        </p:txBody>
      </p:sp>
    </p:spTree>
    <p:extLst>
      <p:ext uri="{BB962C8B-B14F-4D97-AF65-F5344CB8AC3E}">
        <p14:creationId xmlns:p14="http://schemas.microsoft.com/office/powerpoint/2010/main" val="423818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50000"/>
              </a:lnSpc>
              <a:buFont typeface="+mj-lt"/>
              <a:buNone/>
              <a:tabLst>
                <a:tab pos="228600" algn="l"/>
                <a:tab pos="457200" algn="l"/>
              </a:tabLst>
            </a:pPr>
            <a:endParaRPr lang="en-GB" sz="1200" dirty="0">
              <a:effectLst/>
              <a:latin typeface="Arial" panose="020B0604020202020204" pitchFamily="34" charset="0"/>
              <a:ea typeface="Times"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2C8F539-A52E-4311-BD69-E6429D9A19AA}" type="slidenum">
              <a:rPr lang="en-GB" smtClean="0"/>
              <a:t>13</a:t>
            </a:fld>
            <a:endParaRPr lang="en-GB"/>
          </a:p>
        </p:txBody>
      </p:sp>
    </p:spTree>
    <p:extLst>
      <p:ext uri="{BB962C8B-B14F-4D97-AF65-F5344CB8AC3E}">
        <p14:creationId xmlns:p14="http://schemas.microsoft.com/office/powerpoint/2010/main" val="1980352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C8F539-A52E-4311-BD69-E6429D9A19AA}" type="slidenum">
              <a:rPr lang="en-GB" smtClean="0"/>
              <a:t>14</a:t>
            </a:fld>
            <a:endParaRPr lang="en-GB"/>
          </a:p>
        </p:txBody>
      </p:sp>
    </p:spTree>
    <p:extLst>
      <p:ext uri="{BB962C8B-B14F-4D97-AF65-F5344CB8AC3E}">
        <p14:creationId xmlns:p14="http://schemas.microsoft.com/office/powerpoint/2010/main" val="4074058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Among males, there were 114.3 drug-poisoning deaths registered per million, compared with 55.8 deaths per million among females (1,667 deaths). Overall, a decrease for males and an increase for females.</a:t>
            </a:r>
          </a:p>
          <a:p>
            <a:r>
              <a:rPr lang="en-GB"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F5F3-47FA-4463-AE25-7F907388DC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6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F5F3-47FA-4463-AE25-7F907388DC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751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D4890-2715-FA40-8CD4-F234EFA68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64D4E-7F56-158A-B656-FDAED5813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B3FE1-BB25-4454-4F44-8DCEEA921B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035CFB-461A-482B-747F-AA807FA223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F5F3-47FA-4463-AE25-7F907388DC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781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9A73-FDFC-28C9-9BD8-65D4CB2FB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B8BCE3-CA58-0143-9F95-ADE20C3525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5295B4-51E2-EADC-4A46-4EF953FB72C0}"/>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5" name="Footer Placeholder 4">
            <a:extLst>
              <a:ext uri="{FF2B5EF4-FFF2-40B4-BE49-F238E27FC236}">
                <a16:creationId xmlns:a16="http://schemas.microsoft.com/office/drawing/2014/main" id="{F3D09C9A-6BDA-759E-4425-9BE99DF380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FA7C51-F17E-5077-92F3-C7823B00C9D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13482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6A53-B864-9898-3225-B21BE7A7AB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C1DDEF-2828-59FF-A6C7-D5D2636F41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FE1BC2-BAA9-BAB3-8D39-AD833D186964}"/>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5" name="Footer Placeholder 4">
            <a:extLst>
              <a:ext uri="{FF2B5EF4-FFF2-40B4-BE49-F238E27FC236}">
                <a16:creationId xmlns:a16="http://schemas.microsoft.com/office/drawing/2014/main" id="{18CE7F93-FA27-43BF-6273-B1609F196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5174E8-0DCB-609E-4F76-796593790EB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1554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3DDB0-543A-DFC9-080F-4AAD75D59B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ECE29E-FF53-5657-BE24-2E5E44719A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D76D98-E48F-914C-6C91-35374BBD3705}"/>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5" name="Footer Placeholder 4">
            <a:extLst>
              <a:ext uri="{FF2B5EF4-FFF2-40B4-BE49-F238E27FC236}">
                <a16:creationId xmlns:a16="http://schemas.microsoft.com/office/drawing/2014/main" id="{60E121E1-8BA6-258F-F087-EDBEEEBD30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87B1C9-780E-CD34-D2E2-173D1B6CEE0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25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85CA-F5C6-7039-C27F-A742EF2218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ABCDA6-8371-2DFF-87B7-75C6BC463C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6B8B1E-C3D9-0995-25B0-53C5F88CB532}"/>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5" name="Footer Placeholder 4">
            <a:extLst>
              <a:ext uri="{FF2B5EF4-FFF2-40B4-BE49-F238E27FC236}">
                <a16:creationId xmlns:a16="http://schemas.microsoft.com/office/drawing/2014/main" id="{A3342E25-57D5-FA6D-8C55-A60309357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41A3E3-821A-5E4C-C79B-F5222156F225}"/>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2200405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B96A-2D9A-1A0C-C96B-2CF6E974B7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CAB2D3-B8D0-4E68-34B9-D6997E900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66F6A0-0B4A-E1D9-14DC-C1A2056D2207}"/>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5" name="Footer Placeholder 4">
            <a:extLst>
              <a:ext uri="{FF2B5EF4-FFF2-40B4-BE49-F238E27FC236}">
                <a16:creationId xmlns:a16="http://schemas.microsoft.com/office/drawing/2014/main" id="{ECF1E6C5-8A31-3B41-DCF2-FA9AA99C10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03389B-3DBD-19F8-693D-135B11D926EC}"/>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425145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4841C-DE71-5507-C05A-31421C973E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F2D2D5-4952-43E7-0A40-99EA1A86A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BC5B2-F28A-5829-394C-A6044C4CA8F4}"/>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5" name="Footer Placeholder 4">
            <a:extLst>
              <a:ext uri="{FF2B5EF4-FFF2-40B4-BE49-F238E27FC236}">
                <a16:creationId xmlns:a16="http://schemas.microsoft.com/office/drawing/2014/main" id="{16074906-A218-14A7-E5F5-B17261FBE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3D073E-DBA1-FFA1-098A-6E31DA860916}"/>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1705441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9C90-185E-B1D4-2D5C-D89EBA5EB1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9AC83A-3850-4446-9851-3FCF91D0A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5D0A184-EEEC-8B1E-E6EC-23DD0DDA30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E4274B-A62F-27DA-844C-6817078AB929}"/>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6" name="Footer Placeholder 5">
            <a:extLst>
              <a:ext uri="{FF2B5EF4-FFF2-40B4-BE49-F238E27FC236}">
                <a16:creationId xmlns:a16="http://schemas.microsoft.com/office/drawing/2014/main" id="{05DE37C7-88AD-1A0A-8F6E-9D48C2290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1A1186-30D9-EBAF-86C6-8876FA913D97}"/>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191296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1949-234E-A752-8EDD-A53D1B8A03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9DBE69-3036-F6B8-68C9-732023EA4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150B0D-2D58-1231-B499-AB8A7C6674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E45E7B-B542-6DB6-F706-1CB4284F02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FD6D0-99EF-F298-72A4-226805B45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FFDB46-80D5-866C-4966-CBC27864123D}"/>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8" name="Footer Placeholder 7">
            <a:extLst>
              <a:ext uri="{FF2B5EF4-FFF2-40B4-BE49-F238E27FC236}">
                <a16:creationId xmlns:a16="http://schemas.microsoft.com/office/drawing/2014/main" id="{34E30A99-C19F-6F29-D775-028338D5FA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44EB35-9D24-4FCE-26A3-D6FA7F38D6C5}"/>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29467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D5D45-07F6-0D06-5AEE-F9060F5D19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7AE66A-5676-4B3B-6604-AC1F4741AA95}"/>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4" name="Footer Placeholder 3">
            <a:extLst>
              <a:ext uri="{FF2B5EF4-FFF2-40B4-BE49-F238E27FC236}">
                <a16:creationId xmlns:a16="http://schemas.microsoft.com/office/drawing/2014/main" id="{101EDDEC-B2D9-7F4B-C87A-3A2AA893E7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BBE1FF-47E9-E7C8-0480-168CA659A321}"/>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419772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12D1E-9190-A1A1-4993-A0D23FB0E26F}"/>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3" name="Footer Placeholder 2">
            <a:extLst>
              <a:ext uri="{FF2B5EF4-FFF2-40B4-BE49-F238E27FC236}">
                <a16:creationId xmlns:a16="http://schemas.microsoft.com/office/drawing/2014/main" id="{B9B5ABBC-D713-03E9-C629-5777F02676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11E051-1673-6777-C994-68E3E6FD0A3E}"/>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2967596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39C8-916F-4B46-010A-164773380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7A7F4B-F1B2-36F4-F793-49A8F95834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8E985E-7BF1-2059-6A67-BB0B95962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08753-4218-3136-2DDE-C0518EF21BD0}"/>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6" name="Footer Placeholder 5">
            <a:extLst>
              <a:ext uri="{FF2B5EF4-FFF2-40B4-BE49-F238E27FC236}">
                <a16:creationId xmlns:a16="http://schemas.microsoft.com/office/drawing/2014/main" id="{68D4B13B-D924-D609-6742-784CB7D824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75DAD4-54A9-7B20-5A4E-2F75CE421D3B}"/>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1796459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ADEE-3643-5EAD-F2DF-DFD084FA61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AAD5FE-281E-7E95-0D53-EE0B2C54C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D3BE6-AB15-6E5E-21B7-E9A2DA4A53F1}"/>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5" name="Footer Placeholder 4">
            <a:extLst>
              <a:ext uri="{FF2B5EF4-FFF2-40B4-BE49-F238E27FC236}">
                <a16:creationId xmlns:a16="http://schemas.microsoft.com/office/drawing/2014/main" id="{CADCF08B-C6B9-0C29-4F50-C6EB2302FF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0F2679-57C9-12AF-7B7F-938AE0C23EE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65761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283A-7B7F-24C5-9472-41F50CBD8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34D8D2-CE13-80EC-52CA-9DEF16EE0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2965A2-9B6C-B82C-AD86-DE67FC648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B3760-F38F-4DBF-A96C-8B089EF7088C}"/>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6" name="Footer Placeholder 5">
            <a:extLst>
              <a:ext uri="{FF2B5EF4-FFF2-40B4-BE49-F238E27FC236}">
                <a16:creationId xmlns:a16="http://schemas.microsoft.com/office/drawing/2014/main" id="{79F7C40D-B189-1B88-24E2-D9E4C541A1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53378B-1207-BD90-0C9B-64CCC0603B79}"/>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251022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37CF-BE4D-60E0-2BC6-104B5B209C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093424-CEBB-C118-F7D0-4BA18C2A9E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2FF39A-7F1F-4F0C-9E7B-C1750BDA012E}"/>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5" name="Footer Placeholder 4">
            <a:extLst>
              <a:ext uri="{FF2B5EF4-FFF2-40B4-BE49-F238E27FC236}">
                <a16:creationId xmlns:a16="http://schemas.microsoft.com/office/drawing/2014/main" id="{BF5216FB-2F37-D4A0-E7FD-86A73F0544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392B1D-059D-1857-1087-8C88BC65FD15}"/>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1390810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A98EAD-DDB8-5748-57AF-9B8BB8AAC5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EBB9D9-DE79-3029-EA34-FD45F7213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37C2C7-B1D3-3978-3F39-903E3F7389A5}"/>
              </a:ext>
            </a:extLst>
          </p:cNvPr>
          <p:cNvSpPr>
            <a:spLocks noGrp="1"/>
          </p:cNvSpPr>
          <p:nvPr>
            <p:ph type="dt" sz="half" idx="10"/>
          </p:nvPr>
        </p:nvSpPr>
        <p:spPr/>
        <p:txBody>
          <a:bodyPr/>
          <a:lstStyle/>
          <a:p>
            <a:fld id="{6F5E9F0E-E72A-44C3-A911-2BD05B7BFB89}" type="datetimeFigureOut">
              <a:rPr lang="en-GB" smtClean="0"/>
              <a:t>29/04/2024</a:t>
            </a:fld>
            <a:endParaRPr lang="en-GB"/>
          </a:p>
        </p:txBody>
      </p:sp>
      <p:sp>
        <p:nvSpPr>
          <p:cNvPr id="5" name="Footer Placeholder 4">
            <a:extLst>
              <a:ext uri="{FF2B5EF4-FFF2-40B4-BE49-F238E27FC236}">
                <a16:creationId xmlns:a16="http://schemas.microsoft.com/office/drawing/2014/main" id="{89E71B72-249E-AC42-EEDD-2B60FEDD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E6025C-A8CC-EC18-4660-B42F88CC7E8C}"/>
              </a:ext>
            </a:extLst>
          </p:cNvPr>
          <p:cNvSpPr>
            <a:spLocks noGrp="1"/>
          </p:cNvSpPr>
          <p:nvPr>
            <p:ph type="sldNum" sz="quarter" idx="12"/>
          </p:nvPr>
        </p:nvSpPr>
        <p:spPr/>
        <p:txBody>
          <a:bodyPr/>
          <a:lstStyle/>
          <a:p>
            <a:fld id="{9755FC0F-2E90-4DEE-B365-CE16397C2735}" type="slidenum">
              <a:rPr lang="en-GB" smtClean="0"/>
              <a:t>‹#›</a:t>
            </a:fld>
            <a:endParaRPr lang="en-GB"/>
          </a:p>
        </p:txBody>
      </p:sp>
    </p:spTree>
    <p:extLst>
      <p:ext uri="{BB962C8B-B14F-4D97-AF65-F5344CB8AC3E}">
        <p14:creationId xmlns:p14="http://schemas.microsoft.com/office/powerpoint/2010/main" val="100532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32D9-8DBD-6DD4-CDB6-9CEDF5BD64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023D0C-B340-48CE-6342-FA3E0A3080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F56DA-7CEF-B87C-AD5B-0BBE21D6C567}"/>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5" name="Footer Placeholder 4">
            <a:extLst>
              <a:ext uri="{FF2B5EF4-FFF2-40B4-BE49-F238E27FC236}">
                <a16:creationId xmlns:a16="http://schemas.microsoft.com/office/drawing/2014/main" id="{3E04569E-0A85-650E-90B0-807DF9A8B7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315A58-80E1-EB56-1243-CF008C1CF253}"/>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969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40CE-A898-9C41-D077-CD2C2E66FB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17BB1E-524B-A091-3375-CA752B723A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5458BD-66C1-02C9-A688-593E312B6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AF811C7-C5E8-B7F7-60AE-A5B06A6BA34A}"/>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6" name="Footer Placeholder 5">
            <a:extLst>
              <a:ext uri="{FF2B5EF4-FFF2-40B4-BE49-F238E27FC236}">
                <a16:creationId xmlns:a16="http://schemas.microsoft.com/office/drawing/2014/main" id="{8DB23B80-E561-0DEC-8A6B-E0A6731E70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30E662-7272-B91D-B9F1-0AD04646CC7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7209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0995C-A356-F017-7355-DD91F738B2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C77E49-A750-89BD-30CF-5F540F160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CF758-654A-A1FA-1CDB-71308794B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3C947EB-3CB3-AED9-4005-A50064F63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9198A0-A68B-A8B6-1CEE-377AAF5725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A105DA-40CA-3A82-07B4-62774F13F3EF}"/>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8" name="Footer Placeholder 7">
            <a:extLst>
              <a:ext uri="{FF2B5EF4-FFF2-40B4-BE49-F238E27FC236}">
                <a16:creationId xmlns:a16="http://schemas.microsoft.com/office/drawing/2014/main" id="{3A1AB447-6FC5-CCAB-5074-F0D1E94D75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60A6217-90E6-BBE7-D680-6F2D71830AD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5949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BAFC-2CFD-2F23-E97F-78151F9191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AEB0CA-FE9B-0348-0E11-B6A71EF7C5AF}"/>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4" name="Footer Placeholder 3">
            <a:extLst>
              <a:ext uri="{FF2B5EF4-FFF2-40B4-BE49-F238E27FC236}">
                <a16:creationId xmlns:a16="http://schemas.microsoft.com/office/drawing/2014/main" id="{A1AD52FB-7090-2D53-0F17-105E64329A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AAAE7A9-5948-4391-7EF7-D7D4F4C8E14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2672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B3932-0482-BA77-5081-79D5CF2A767D}"/>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3" name="Footer Placeholder 2">
            <a:extLst>
              <a:ext uri="{FF2B5EF4-FFF2-40B4-BE49-F238E27FC236}">
                <a16:creationId xmlns:a16="http://schemas.microsoft.com/office/drawing/2014/main" id="{28903915-62FF-95CF-EAE5-D42B017F6A8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0B76175-93B8-E443-B003-CDF14A405EC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29194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652D-05B9-F8FE-55E1-62A025836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E96F-F42B-5ED7-380B-2918A2923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B977EA3-78BF-E3F8-5D64-1AB8D1C7D1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E783B6-ACD8-0067-06F6-FBB6012E724E}"/>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6" name="Footer Placeholder 5">
            <a:extLst>
              <a:ext uri="{FF2B5EF4-FFF2-40B4-BE49-F238E27FC236}">
                <a16:creationId xmlns:a16="http://schemas.microsoft.com/office/drawing/2014/main" id="{D0C64985-DD66-5D00-85C2-76DFDEECEB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BF77DF-2800-1C34-E5B5-932C4D045E6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62789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F9B4-F5AE-DB33-5070-56AF01493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29ACC7-8838-DAEF-5E99-522C6FD54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1A5B679-F2F1-9421-F705-772359DFA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1F75F-EE25-0454-4FAF-0AEA3F6BA155}"/>
              </a:ext>
            </a:extLst>
          </p:cNvPr>
          <p:cNvSpPr>
            <a:spLocks noGrp="1"/>
          </p:cNvSpPr>
          <p:nvPr>
            <p:ph type="dt" sz="half" idx="10"/>
          </p:nvPr>
        </p:nvSpPr>
        <p:spPr/>
        <p:txBody>
          <a:bodyPr/>
          <a:lstStyle/>
          <a:p>
            <a:fld id="{C764DE79-268F-4C1A-8933-263129D2AF90}" type="datetimeFigureOut">
              <a:rPr lang="en-US" smtClean="0"/>
              <a:t>4/29/2024</a:t>
            </a:fld>
            <a:endParaRPr lang="en-US" dirty="0"/>
          </a:p>
        </p:txBody>
      </p:sp>
      <p:sp>
        <p:nvSpPr>
          <p:cNvPr id="6" name="Footer Placeholder 5">
            <a:extLst>
              <a:ext uri="{FF2B5EF4-FFF2-40B4-BE49-F238E27FC236}">
                <a16:creationId xmlns:a16="http://schemas.microsoft.com/office/drawing/2014/main" id="{6B1D2D68-9C32-63ED-625A-ABE8BCAC8A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69F1DD-716C-806D-83C2-0215AB368FA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9551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963AA-5C48-B195-4E6D-524BFEA72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111C56-602B-7220-4809-A6898AED9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B63EC1-8E03-EF04-DC28-DE167C202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4/29/2024</a:t>
            </a:fld>
            <a:endParaRPr lang="en-US" dirty="0"/>
          </a:p>
        </p:txBody>
      </p:sp>
      <p:sp>
        <p:nvSpPr>
          <p:cNvPr id="5" name="Footer Placeholder 4">
            <a:extLst>
              <a:ext uri="{FF2B5EF4-FFF2-40B4-BE49-F238E27FC236}">
                <a16:creationId xmlns:a16="http://schemas.microsoft.com/office/drawing/2014/main" id="{2B81B776-D89C-FEDB-DCEE-1BE58DED72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A12534-C606-B58C-DDA7-4C033B6CCC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42951150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EFB77-650A-B791-41EC-716B1DA64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CC3A4A-7E77-0555-0219-8F070E7C26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F875A3-D3EE-B2C8-9C86-FBE127ECE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E9F0E-E72A-44C3-A911-2BD05B7BFB89}" type="datetimeFigureOut">
              <a:rPr lang="en-GB" smtClean="0"/>
              <a:t>29/04/2024</a:t>
            </a:fld>
            <a:endParaRPr lang="en-GB"/>
          </a:p>
        </p:txBody>
      </p:sp>
      <p:sp>
        <p:nvSpPr>
          <p:cNvPr id="5" name="Footer Placeholder 4">
            <a:extLst>
              <a:ext uri="{FF2B5EF4-FFF2-40B4-BE49-F238E27FC236}">
                <a16:creationId xmlns:a16="http://schemas.microsoft.com/office/drawing/2014/main" id="{BF755A47-5402-A1BD-9594-8820BE2C0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9F1E352-6253-28A1-6C1C-8EA5F4975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5FC0F-2E90-4DEE-B365-CE16397C2735}" type="slidenum">
              <a:rPr lang="en-GB" smtClean="0"/>
              <a:t>‹#›</a:t>
            </a:fld>
            <a:endParaRPr lang="en-GB"/>
          </a:p>
        </p:txBody>
      </p:sp>
    </p:spTree>
    <p:extLst>
      <p:ext uri="{BB962C8B-B14F-4D97-AF65-F5344CB8AC3E}">
        <p14:creationId xmlns:p14="http://schemas.microsoft.com/office/powerpoint/2010/main" val="10510991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L4si1O87YLw?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www.cppe.ac.uk/gateway/alcohol" TargetMode="External"/><Relationship Id="rId2" Type="http://schemas.openxmlformats.org/officeDocument/2006/relationships/hyperlink" Target="https://www.e-lfh.org.uk/programmes/making-every-contact-cou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AE70-44A8-123E-3187-0C97A20599CB}"/>
              </a:ext>
            </a:extLst>
          </p:cNvPr>
          <p:cNvSpPr>
            <a:spLocks noGrp="1"/>
          </p:cNvSpPr>
          <p:nvPr>
            <p:ph type="title"/>
          </p:nvPr>
        </p:nvSpPr>
        <p:spPr/>
        <p:txBody>
          <a:bodyPr/>
          <a:lstStyle/>
          <a:p>
            <a:r>
              <a:rPr lang="en-GB" dirty="0"/>
              <a:t>Gateshead and South Tyneside LPC</a:t>
            </a:r>
          </a:p>
        </p:txBody>
      </p:sp>
      <p:sp>
        <p:nvSpPr>
          <p:cNvPr id="3" name="Content Placeholder 2">
            <a:extLst>
              <a:ext uri="{FF2B5EF4-FFF2-40B4-BE49-F238E27FC236}">
                <a16:creationId xmlns:a16="http://schemas.microsoft.com/office/drawing/2014/main" id="{9256FFF2-4A42-A46B-5809-F867420B9A35}"/>
              </a:ext>
            </a:extLst>
          </p:cNvPr>
          <p:cNvSpPr>
            <a:spLocks noGrp="1"/>
          </p:cNvSpPr>
          <p:nvPr>
            <p:ph idx="1"/>
          </p:nvPr>
        </p:nvSpPr>
        <p:spPr/>
        <p:txBody>
          <a:bodyPr/>
          <a:lstStyle/>
          <a:p>
            <a:endParaRPr lang="en-GB" dirty="0"/>
          </a:p>
          <a:p>
            <a:pPr marL="0" indent="0">
              <a:buNone/>
            </a:pPr>
            <a:r>
              <a:rPr lang="en-GB" b="1" dirty="0">
                <a:solidFill>
                  <a:srgbClr val="000000"/>
                </a:solidFill>
                <a:effectLst/>
                <a:latin typeface="Helvetica" panose="020B0604020202020204" pitchFamily="34" charset="0"/>
                <a:ea typeface="Times New Roman" panose="02020603050405020304" pitchFamily="18" charset="0"/>
              </a:rPr>
              <a:t>Substance Misuse Update for </a:t>
            </a:r>
            <a:r>
              <a:rPr lang="en-GB" b="1" dirty="0">
                <a:solidFill>
                  <a:srgbClr val="000000"/>
                </a:solidFill>
                <a:latin typeface="Helvetica" panose="020B0604020202020204" pitchFamily="34" charset="0"/>
                <a:ea typeface="Times New Roman" panose="02020603050405020304" pitchFamily="18" charset="0"/>
              </a:rPr>
              <a:t>C</a:t>
            </a:r>
            <a:r>
              <a:rPr lang="en-GB" b="1" dirty="0">
                <a:solidFill>
                  <a:srgbClr val="000000"/>
                </a:solidFill>
                <a:effectLst/>
                <a:latin typeface="Helvetica" panose="020B0604020202020204" pitchFamily="34" charset="0"/>
                <a:ea typeface="Times New Roman" panose="02020603050405020304" pitchFamily="18" charset="0"/>
              </a:rPr>
              <a:t>ommunity </a:t>
            </a:r>
            <a:r>
              <a:rPr lang="en-GB" b="1" dirty="0">
                <a:solidFill>
                  <a:srgbClr val="000000"/>
                </a:solidFill>
                <a:latin typeface="Helvetica" panose="020B0604020202020204" pitchFamily="34" charset="0"/>
                <a:ea typeface="Times New Roman" panose="02020603050405020304" pitchFamily="18" charset="0"/>
              </a:rPr>
              <a:t>P</a:t>
            </a:r>
            <a:r>
              <a:rPr lang="en-GB" b="1" dirty="0">
                <a:solidFill>
                  <a:srgbClr val="000000"/>
                </a:solidFill>
                <a:effectLst/>
                <a:latin typeface="Helvetica" panose="020B0604020202020204" pitchFamily="34" charset="0"/>
                <a:ea typeface="Times New Roman" panose="02020603050405020304" pitchFamily="18" charset="0"/>
              </a:rPr>
              <a:t>harmacy </a:t>
            </a:r>
            <a:r>
              <a:rPr lang="en-GB" b="1" dirty="0">
                <a:solidFill>
                  <a:srgbClr val="000000"/>
                </a:solidFill>
                <a:latin typeface="Helvetica" panose="020B0604020202020204" pitchFamily="34" charset="0"/>
                <a:ea typeface="Times New Roman" panose="02020603050405020304" pitchFamily="18" charset="0"/>
              </a:rPr>
              <a:t>P</a:t>
            </a:r>
            <a:r>
              <a:rPr lang="en-GB" b="1" dirty="0">
                <a:solidFill>
                  <a:srgbClr val="000000"/>
                </a:solidFill>
                <a:effectLst/>
                <a:latin typeface="Helvetica" panose="020B0604020202020204" pitchFamily="34" charset="0"/>
                <a:ea typeface="Times New Roman" panose="02020603050405020304" pitchFamily="18" charset="0"/>
              </a:rPr>
              <a:t>roviders in Gateshead and South </a:t>
            </a:r>
            <a:r>
              <a:rPr lang="en-GB" b="1" dirty="0">
                <a:solidFill>
                  <a:srgbClr val="000000"/>
                </a:solidFill>
                <a:latin typeface="Helvetica" panose="020B0604020202020204" pitchFamily="34" charset="0"/>
                <a:ea typeface="Times New Roman" panose="02020603050405020304" pitchFamily="18" charset="0"/>
              </a:rPr>
              <a:t>T</a:t>
            </a:r>
            <a:r>
              <a:rPr lang="en-GB" b="1" dirty="0">
                <a:solidFill>
                  <a:srgbClr val="000000"/>
                </a:solidFill>
                <a:effectLst/>
                <a:latin typeface="Helvetica" panose="020B0604020202020204" pitchFamily="34" charset="0"/>
                <a:ea typeface="Times New Roman" panose="02020603050405020304" pitchFamily="18" charset="0"/>
              </a:rPr>
              <a:t>yneside</a:t>
            </a:r>
            <a:br>
              <a:rPr lang="en-GB" dirty="0">
                <a:solidFill>
                  <a:srgbClr val="EE0606"/>
                </a:solidFill>
                <a:effectLst/>
                <a:latin typeface="Helvetica" panose="020B0604020202020204" pitchFamily="34" charset="0"/>
                <a:ea typeface="Times New Roman" panose="02020603050405020304" pitchFamily="18" charset="0"/>
              </a:rPr>
            </a:br>
            <a:endParaRPr lang="en-GB" dirty="0">
              <a:solidFill>
                <a:srgbClr val="EE0606"/>
              </a:solidFill>
              <a:effectLst/>
              <a:latin typeface="Helvetica" panose="020B0604020202020204" pitchFamily="34" charset="0"/>
              <a:ea typeface="Times New Roman" panose="02020603050405020304" pitchFamily="18" charset="0"/>
            </a:endParaRPr>
          </a:p>
          <a:p>
            <a:pPr marL="0" indent="0">
              <a:buNone/>
            </a:pPr>
            <a:endParaRPr lang="en-GB" dirty="0">
              <a:solidFill>
                <a:srgbClr val="008000"/>
              </a:solidFill>
              <a:latin typeface="Helvetica" panose="020B0604020202020204" pitchFamily="34" charset="0"/>
              <a:ea typeface="Times New Roman" panose="02020603050405020304" pitchFamily="18" charset="0"/>
            </a:endParaRPr>
          </a:p>
          <a:p>
            <a:pPr marL="0" indent="0">
              <a:buNone/>
            </a:pPr>
            <a:r>
              <a:rPr lang="en-GB" dirty="0">
                <a:solidFill>
                  <a:srgbClr val="008000"/>
                </a:solidFill>
                <a:latin typeface="Helvetica" panose="020B0604020202020204" pitchFamily="34" charset="0"/>
                <a:ea typeface="Times New Roman" panose="02020603050405020304" pitchFamily="18" charset="0"/>
              </a:rPr>
              <a:t>29th April 2024 </a:t>
            </a:r>
          </a:p>
          <a:p>
            <a:pPr marL="0" indent="0">
              <a:buNone/>
            </a:pPr>
            <a:endParaRPr lang="en-GB" dirty="0"/>
          </a:p>
        </p:txBody>
      </p:sp>
    </p:spTree>
    <p:extLst>
      <p:ext uri="{BB962C8B-B14F-4D97-AF65-F5344CB8AC3E}">
        <p14:creationId xmlns:p14="http://schemas.microsoft.com/office/powerpoint/2010/main" val="382225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F3867B-81B7-927B-B478-5DA1EFBCCBD7}"/>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37833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F44D7-52D7-67FD-2FB2-6E6C8E1DE525}"/>
              </a:ext>
            </a:extLst>
          </p:cNvPr>
          <p:cNvSpPr>
            <a:spLocks noGrp="1"/>
          </p:cNvSpPr>
          <p:nvPr>
            <p:ph type="title"/>
          </p:nvPr>
        </p:nvSpPr>
        <p:spPr>
          <a:xfrm>
            <a:off x="838200" y="365125"/>
            <a:ext cx="10515600" cy="762339"/>
          </a:xfrm>
        </p:spPr>
        <p:txBody>
          <a:bodyPr>
            <a:normAutofit/>
          </a:bodyPr>
          <a:lstStyle/>
          <a:p>
            <a:r>
              <a:rPr lang="en-GB" sz="4000" dirty="0">
                <a:latin typeface="Calibri" panose="020F0502020204030204" pitchFamily="34" charset="0"/>
                <a:cs typeface="Calibri" panose="020F0502020204030204" pitchFamily="34" charset="0"/>
              </a:rPr>
              <a:t>Northumbria Police Data: Drug Related Deaths</a:t>
            </a:r>
          </a:p>
        </p:txBody>
      </p:sp>
      <p:sp>
        <p:nvSpPr>
          <p:cNvPr id="5" name="Content Placeholder 4">
            <a:extLst>
              <a:ext uri="{FF2B5EF4-FFF2-40B4-BE49-F238E27FC236}">
                <a16:creationId xmlns:a16="http://schemas.microsoft.com/office/drawing/2014/main" id="{37D873E2-D868-4B52-A813-E1695287B520}"/>
              </a:ext>
            </a:extLst>
          </p:cNvPr>
          <p:cNvSpPr txBox="1">
            <a:spLocks noGrp="1"/>
          </p:cNvSpPr>
          <p:nvPr>
            <p:ph idx="1"/>
          </p:nvPr>
        </p:nvSpPr>
        <p:spPr>
          <a:xfrm>
            <a:off x="838200" y="1127464"/>
            <a:ext cx="10515600" cy="2045688"/>
          </a:xfrm>
          <a:prstGeom prst="rect">
            <a:avLst/>
          </a:prstGeom>
          <a:noFill/>
          <a:ln>
            <a:solidFill>
              <a:schemeClr val="accent1"/>
            </a:solidFill>
          </a:ln>
        </p:spPr>
        <p:txBody>
          <a:bodyPr wrap="square" rtlCol="0">
            <a:spAutoFit/>
          </a:bodyPr>
          <a:lstStyle/>
          <a:p>
            <a:pPr marL="0" indent="0">
              <a:buNone/>
            </a:pPr>
            <a:r>
              <a:rPr lang="en-GB" sz="2400" dirty="0">
                <a:latin typeface="Raleway" pitchFamily="2" charset="0"/>
              </a:rPr>
              <a:t>Suspected DRDs</a:t>
            </a:r>
            <a:endParaRPr lang="en-GB" sz="2400" b="1" dirty="0"/>
          </a:p>
          <a:p>
            <a:pPr marL="342900" indent="-342900">
              <a:buFont typeface="Arial" panose="020B0604020202020204" pitchFamily="34" charset="0"/>
              <a:buChar char="•"/>
            </a:pPr>
            <a:r>
              <a:rPr lang="en-GB" sz="2000" b="1" dirty="0"/>
              <a:t>9.2% increase force-wide</a:t>
            </a:r>
          </a:p>
          <a:p>
            <a:pPr marL="285750" indent="-285750">
              <a:buFont typeface="Arial" panose="020B0604020202020204" pitchFamily="34" charset="0"/>
              <a:buChar char="•"/>
            </a:pPr>
            <a:r>
              <a:rPr lang="en-GB" sz="2000" dirty="0"/>
              <a:t>Increases in South Tyneside, Sunderland and Newcastle</a:t>
            </a:r>
          </a:p>
          <a:p>
            <a:pPr marL="285750" indent="-285750">
              <a:buFont typeface="Arial" panose="020B0604020202020204" pitchFamily="34" charset="0"/>
              <a:buChar char="•"/>
            </a:pPr>
            <a:r>
              <a:rPr lang="en-GB" sz="2000" dirty="0"/>
              <a:t>Decrease in Gateshead</a:t>
            </a:r>
          </a:p>
          <a:p>
            <a:pPr marL="285750" indent="-285750">
              <a:buFont typeface="Arial" panose="020B0604020202020204" pitchFamily="34" charset="0"/>
              <a:buChar char="•"/>
            </a:pPr>
            <a:r>
              <a:rPr lang="en-GB" sz="2000" dirty="0"/>
              <a:t>Stable rates in Northumberland and North Tyneside</a:t>
            </a:r>
          </a:p>
        </p:txBody>
      </p:sp>
      <p:graphicFrame>
        <p:nvGraphicFramePr>
          <p:cNvPr id="10" name="Table 10">
            <a:extLst>
              <a:ext uri="{FF2B5EF4-FFF2-40B4-BE49-F238E27FC236}">
                <a16:creationId xmlns:a16="http://schemas.microsoft.com/office/drawing/2014/main" id="{A886A96E-67B9-D0F0-2395-54B4470E6897}"/>
              </a:ext>
            </a:extLst>
          </p:cNvPr>
          <p:cNvGraphicFramePr>
            <a:graphicFrameLocks noGrp="1"/>
          </p:cNvGraphicFramePr>
          <p:nvPr>
            <p:extLst>
              <p:ext uri="{D42A27DB-BD31-4B8C-83A1-F6EECF244321}">
                <p14:modId xmlns:p14="http://schemas.microsoft.com/office/powerpoint/2010/main" val="4006724228"/>
              </p:ext>
            </p:extLst>
          </p:nvPr>
        </p:nvGraphicFramePr>
        <p:xfrm>
          <a:off x="838200" y="3358515"/>
          <a:ext cx="8127999" cy="3134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126215107"/>
                    </a:ext>
                  </a:extLst>
                </a:gridCol>
                <a:gridCol w="2709333">
                  <a:extLst>
                    <a:ext uri="{9D8B030D-6E8A-4147-A177-3AD203B41FA5}">
                      <a16:colId xmlns:a16="http://schemas.microsoft.com/office/drawing/2014/main" val="1846133406"/>
                    </a:ext>
                  </a:extLst>
                </a:gridCol>
                <a:gridCol w="2709333">
                  <a:extLst>
                    <a:ext uri="{9D8B030D-6E8A-4147-A177-3AD203B41FA5}">
                      <a16:colId xmlns:a16="http://schemas.microsoft.com/office/drawing/2014/main" val="1135307764"/>
                    </a:ext>
                  </a:extLst>
                </a:gridCol>
              </a:tblGrid>
              <a:tr h="370840">
                <a:tc>
                  <a:txBody>
                    <a:bodyPr/>
                    <a:lstStyle/>
                    <a:p>
                      <a:endParaRPr lang="en-GB" b="1" dirty="0"/>
                    </a:p>
                  </a:txBody>
                  <a:tcPr/>
                </a:tc>
                <a:tc>
                  <a:txBody>
                    <a:bodyPr/>
                    <a:lstStyle/>
                    <a:p>
                      <a:pPr algn="l"/>
                      <a:r>
                        <a:rPr lang="en-GB" dirty="0"/>
                        <a:t>Misadventure</a:t>
                      </a:r>
                    </a:p>
                  </a:txBody>
                  <a:tcPr/>
                </a:tc>
                <a:tc>
                  <a:txBody>
                    <a:bodyPr/>
                    <a:lstStyle/>
                    <a:p>
                      <a:r>
                        <a:rPr lang="en-GB" dirty="0"/>
                        <a:t>Intentional overdose</a:t>
                      </a:r>
                    </a:p>
                  </a:txBody>
                  <a:tcPr/>
                </a:tc>
                <a:extLst>
                  <a:ext uri="{0D108BD9-81ED-4DB2-BD59-A6C34878D82A}">
                    <a16:rowId xmlns:a16="http://schemas.microsoft.com/office/drawing/2014/main" val="3281149754"/>
                  </a:ext>
                </a:extLst>
              </a:tr>
              <a:tr h="370840">
                <a:tc>
                  <a:txBody>
                    <a:bodyPr/>
                    <a:lstStyle/>
                    <a:p>
                      <a:r>
                        <a:rPr lang="en-GB" b="1" dirty="0"/>
                        <a:t>Change from 2022 to 2023</a:t>
                      </a:r>
                    </a:p>
                  </a:txBody>
                  <a:tcPr/>
                </a:tc>
                <a:tc>
                  <a:txBody>
                    <a:bodyPr/>
                    <a:lstStyle/>
                    <a:p>
                      <a:r>
                        <a:rPr lang="en-GB" dirty="0"/>
                        <a:t>10% increase</a:t>
                      </a:r>
                    </a:p>
                  </a:txBody>
                  <a:tcPr/>
                </a:tc>
                <a:tc>
                  <a:txBody>
                    <a:bodyPr/>
                    <a:lstStyle/>
                    <a:p>
                      <a:r>
                        <a:rPr lang="en-GB" dirty="0"/>
                        <a:t>No significant change</a:t>
                      </a:r>
                    </a:p>
                  </a:txBody>
                  <a:tcPr/>
                </a:tc>
                <a:extLst>
                  <a:ext uri="{0D108BD9-81ED-4DB2-BD59-A6C34878D82A}">
                    <a16:rowId xmlns:a16="http://schemas.microsoft.com/office/drawing/2014/main" val="2603559862"/>
                  </a:ext>
                </a:extLst>
              </a:tr>
              <a:tr h="370840">
                <a:tc>
                  <a:txBody>
                    <a:bodyPr/>
                    <a:lstStyle/>
                    <a:p>
                      <a:r>
                        <a:rPr lang="en-GB" b="1" dirty="0"/>
                        <a:t>Proportion of all DRDs</a:t>
                      </a:r>
                    </a:p>
                  </a:txBody>
                  <a:tcPr/>
                </a:tc>
                <a:tc>
                  <a:txBody>
                    <a:bodyPr/>
                    <a:lstStyle/>
                    <a:p>
                      <a:r>
                        <a:rPr lang="en-GB" dirty="0"/>
                        <a:t>Three quarters</a:t>
                      </a:r>
                    </a:p>
                  </a:txBody>
                  <a:tcPr/>
                </a:tc>
                <a:tc>
                  <a:txBody>
                    <a:bodyPr/>
                    <a:lstStyle/>
                    <a:p>
                      <a:r>
                        <a:rPr lang="en-GB" dirty="0"/>
                        <a:t>One quarter</a:t>
                      </a:r>
                    </a:p>
                  </a:txBody>
                  <a:tcPr/>
                </a:tc>
                <a:extLst>
                  <a:ext uri="{0D108BD9-81ED-4DB2-BD59-A6C34878D82A}">
                    <a16:rowId xmlns:a16="http://schemas.microsoft.com/office/drawing/2014/main" val="3133232301"/>
                  </a:ext>
                </a:extLst>
              </a:tr>
              <a:tr h="370840">
                <a:tc>
                  <a:txBody>
                    <a:bodyPr/>
                    <a:lstStyle/>
                    <a:p>
                      <a:r>
                        <a:rPr lang="en-GB" b="1" dirty="0"/>
                        <a:t>Most common age group</a:t>
                      </a:r>
                    </a:p>
                  </a:txBody>
                  <a:tcPr/>
                </a:tc>
                <a:tc>
                  <a:txBody>
                    <a:bodyPr/>
                    <a:lstStyle/>
                    <a:p>
                      <a:r>
                        <a:rPr lang="en-GB" dirty="0"/>
                        <a:t>31-40 years</a:t>
                      </a:r>
                    </a:p>
                    <a:p>
                      <a:r>
                        <a:rPr lang="en-GB" dirty="0"/>
                        <a:t>(note: 6 deaths &lt;21 years)</a:t>
                      </a:r>
                    </a:p>
                  </a:txBody>
                  <a:tcPr/>
                </a:tc>
                <a:tc>
                  <a:txBody>
                    <a:bodyPr/>
                    <a:lstStyle/>
                    <a:p>
                      <a:r>
                        <a:rPr lang="en-GB" dirty="0"/>
                        <a:t>60+ years</a:t>
                      </a:r>
                    </a:p>
                  </a:txBody>
                  <a:tcPr/>
                </a:tc>
                <a:extLst>
                  <a:ext uri="{0D108BD9-81ED-4DB2-BD59-A6C34878D82A}">
                    <a16:rowId xmlns:a16="http://schemas.microsoft.com/office/drawing/2014/main" val="474076261"/>
                  </a:ext>
                </a:extLst>
              </a:tr>
              <a:tr h="370840">
                <a:tc>
                  <a:txBody>
                    <a:bodyPr/>
                    <a:lstStyle/>
                    <a:p>
                      <a:r>
                        <a:rPr lang="en-GB" b="1" dirty="0"/>
                        <a:t>Gender</a:t>
                      </a:r>
                    </a:p>
                  </a:txBody>
                  <a:tcPr/>
                </a:tc>
                <a:tc>
                  <a:txBody>
                    <a:bodyPr/>
                    <a:lstStyle/>
                    <a:p>
                      <a:r>
                        <a:rPr lang="en-GB" dirty="0"/>
                        <a:t>83% male</a:t>
                      </a:r>
                    </a:p>
                  </a:txBody>
                  <a:tcPr/>
                </a:tc>
                <a:tc>
                  <a:txBody>
                    <a:bodyPr/>
                    <a:lstStyle/>
                    <a:p>
                      <a:r>
                        <a:rPr lang="en-GB" dirty="0"/>
                        <a:t>71% male</a:t>
                      </a:r>
                    </a:p>
                  </a:txBody>
                  <a:tcPr/>
                </a:tc>
                <a:extLst>
                  <a:ext uri="{0D108BD9-81ED-4DB2-BD59-A6C34878D82A}">
                    <a16:rowId xmlns:a16="http://schemas.microsoft.com/office/drawing/2014/main" val="2596523834"/>
                  </a:ext>
                </a:extLst>
              </a:tr>
              <a:tr h="370840">
                <a:tc>
                  <a:txBody>
                    <a:bodyPr/>
                    <a:lstStyle/>
                    <a:p>
                      <a:r>
                        <a:rPr lang="en-GB" b="1" dirty="0"/>
                        <a:t>Toxicology (top 3)</a:t>
                      </a:r>
                    </a:p>
                  </a:txBody>
                  <a:tcPr/>
                </a:tc>
                <a:tc>
                  <a:txBody>
                    <a:bodyPr/>
                    <a:lstStyle/>
                    <a:p>
                      <a:r>
                        <a:rPr lang="en-GB" dirty="0"/>
                        <a:t>Pregabalin, cocaine, diazepam</a:t>
                      </a:r>
                    </a:p>
                  </a:txBody>
                  <a:tcPr/>
                </a:tc>
                <a:tc>
                  <a:txBody>
                    <a:bodyPr/>
                    <a:lstStyle/>
                    <a:p>
                      <a:r>
                        <a:rPr lang="en-GB" dirty="0"/>
                        <a:t>Cocaine, morphine, mirtazapine</a:t>
                      </a:r>
                    </a:p>
                  </a:txBody>
                  <a:tcPr/>
                </a:tc>
                <a:extLst>
                  <a:ext uri="{0D108BD9-81ED-4DB2-BD59-A6C34878D82A}">
                    <a16:rowId xmlns:a16="http://schemas.microsoft.com/office/drawing/2014/main" val="212449743"/>
                  </a:ext>
                </a:extLst>
              </a:tr>
              <a:tr h="37084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573865255"/>
                  </a:ext>
                </a:extLst>
              </a:tr>
            </a:tbl>
          </a:graphicData>
        </a:graphic>
      </p:graphicFrame>
      <p:sp>
        <p:nvSpPr>
          <p:cNvPr id="11" name="TextBox 10">
            <a:extLst>
              <a:ext uri="{FF2B5EF4-FFF2-40B4-BE49-F238E27FC236}">
                <a16:creationId xmlns:a16="http://schemas.microsoft.com/office/drawing/2014/main" id="{1A5F7234-EE8F-E3EB-EEE9-F9CF231556E1}"/>
              </a:ext>
            </a:extLst>
          </p:cNvPr>
          <p:cNvSpPr txBox="1"/>
          <p:nvPr/>
        </p:nvSpPr>
        <p:spPr>
          <a:xfrm>
            <a:off x="9117366" y="3358515"/>
            <a:ext cx="2550547" cy="2862322"/>
          </a:xfrm>
          <a:prstGeom prst="rect">
            <a:avLst/>
          </a:prstGeom>
          <a:noFill/>
          <a:ln>
            <a:solidFill>
              <a:schemeClr val="accent1"/>
            </a:solidFill>
          </a:ln>
        </p:spPr>
        <p:txBody>
          <a:bodyPr wrap="square" rtlCol="0">
            <a:spAutoFit/>
          </a:bodyPr>
          <a:lstStyle/>
          <a:p>
            <a:r>
              <a:rPr lang="en-GB" b="1" dirty="0"/>
              <a:t>Extra misadventure notes:</a:t>
            </a:r>
          </a:p>
          <a:p>
            <a:pPr marL="285750" indent="-285750">
              <a:buFont typeface="Arial" panose="020B0604020202020204" pitchFamily="34" charset="0"/>
              <a:buChar char="•"/>
            </a:pPr>
            <a:r>
              <a:rPr lang="en-GB" dirty="0"/>
              <a:t>92% showed evidence of poly drug use</a:t>
            </a:r>
          </a:p>
          <a:p>
            <a:pPr marL="285750" indent="-285750">
              <a:buFont typeface="Arial" panose="020B0604020202020204" pitchFamily="34" charset="0"/>
              <a:buChar char="•"/>
            </a:pPr>
            <a:r>
              <a:rPr lang="en-GB" dirty="0"/>
              <a:t>Reduction in illicit benzodiazepine detected in toxicology: 32% in 2021, 34% in 2022, 17% in 2023</a:t>
            </a:r>
          </a:p>
        </p:txBody>
      </p:sp>
    </p:spTree>
    <p:extLst>
      <p:ext uri="{BB962C8B-B14F-4D97-AF65-F5344CB8AC3E}">
        <p14:creationId xmlns:p14="http://schemas.microsoft.com/office/powerpoint/2010/main" val="226436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BFA2-AA7A-62E4-0DFC-C230551E01C4}"/>
              </a:ext>
            </a:extLst>
          </p:cNvPr>
          <p:cNvSpPr>
            <a:spLocks noGrp="1"/>
          </p:cNvSpPr>
          <p:nvPr>
            <p:ph type="title"/>
          </p:nvPr>
        </p:nvSpPr>
        <p:spPr>
          <a:xfrm>
            <a:off x="606188" y="133113"/>
            <a:ext cx="10515600" cy="1325563"/>
          </a:xfrm>
        </p:spPr>
        <p:txBody>
          <a:bodyPr/>
          <a:lstStyle/>
          <a:p>
            <a:r>
              <a:rPr lang="en-GB" b="1" dirty="0">
                <a:solidFill>
                  <a:srgbClr val="000000"/>
                </a:solidFill>
              </a:rPr>
              <a:t>Drug Related Deaths – Coroner’s update  </a:t>
            </a:r>
          </a:p>
        </p:txBody>
      </p:sp>
      <p:sp>
        <p:nvSpPr>
          <p:cNvPr id="3" name="Content Placeholder 2">
            <a:extLst>
              <a:ext uri="{FF2B5EF4-FFF2-40B4-BE49-F238E27FC236}">
                <a16:creationId xmlns:a16="http://schemas.microsoft.com/office/drawing/2014/main" id="{963228B7-3B4D-CC29-FC63-BACF68D1D04A}"/>
              </a:ext>
            </a:extLst>
          </p:cNvPr>
          <p:cNvSpPr>
            <a:spLocks noGrp="1"/>
          </p:cNvSpPr>
          <p:nvPr>
            <p:ph idx="1"/>
          </p:nvPr>
        </p:nvSpPr>
        <p:spPr>
          <a:xfrm>
            <a:off x="606188" y="1458676"/>
            <a:ext cx="10515600" cy="4351338"/>
          </a:xfrm>
        </p:spPr>
        <p:txBody>
          <a:bodyPr/>
          <a:lstStyle/>
          <a:p>
            <a:r>
              <a:rPr lang="en-GB" dirty="0"/>
              <a:t>Cocaine, Diazepam, Pregabalin</a:t>
            </a:r>
          </a:p>
          <a:p>
            <a:r>
              <a:rPr lang="en-GB" dirty="0"/>
              <a:t>Early 20’s to 50’s</a:t>
            </a:r>
          </a:p>
          <a:p>
            <a:r>
              <a:rPr lang="en-GB" dirty="0"/>
              <a:t>Some (most) cases multiple drugs present</a:t>
            </a:r>
          </a:p>
          <a:p>
            <a:r>
              <a:rPr lang="en-GB" dirty="0"/>
              <a:t>56 deaths positive tox</a:t>
            </a:r>
          </a:p>
          <a:p>
            <a:r>
              <a:rPr lang="en-GB" dirty="0"/>
              <a:t>Prescence of other drugs but Cocaine primary cause </a:t>
            </a:r>
          </a:p>
          <a:p>
            <a:r>
              <a:rPr lang="en-GB" dirty="0"/>
              <a:t>Rise in synthetic benzos, e.g. </a:t>
            </a:r>
            <a:r>
              <a:rPr lang="en-GB" dirty="0" err="1"/>
              <a:t>bromazolam</a:t>
            </a:r>
            <a:endParaRPr lang="en-GB" dirty="0"/>
          </a:p>
          <a:p>
            <a:r>
              <a:rPr lang="en-GB" dirty="0"/>
              <a:t>Not ‘typical’</a:t>
            </a:r>
          </a:p>
          <a:p>
            <a:r>
              <a:rPr lang="en-GB" dirty="0"/>
              <a:t>Because not cause</a:t>
            </a:r>
          </a:p>
          <a:p>
            <a:endParaRPr lang="en-GB" dirty="0"/>
          </a:p>
          <a:p>
            <a:endParaRPr lang="en-GB" dirty="0"/>
          </a:p>
          <a:p>
            <a:pPr marL="457200" lvl="1" indent="0">
              <a:buNone/>
            </a:pPr>
            <a:endParaRPr lang="en-GB" dirty="0"/>
          </a:p>
        </p:txBody>
      </p:sp>
      <p:pic>
        <p:nvPicPr>
          <p:cNvPr id="4" name="Picture 3">
            <a:extLst>
              <a:ext uri="{FF2B5EF4-FFF2-40B4-BE49-F238E27FC236}">
                <a16:creationId xmlns:a16="http://schemas.microsoft.com/office/drawing/2014/main" id="{48706FCC-E7ED-A234-1605-7132DF946081}"/>
              </a:ext>
            </a:extLst>
          </p:cNvPr>
          <p:cNvPicPr>
            <a:picLocks noChangeAspect="1"/>
          </p:cNvPicPr>
          <p:nvPr/>
        </p:nvPicPr>
        <p:blipFill>
          <a:blip r:embed="rId3"/>
          <a:stretch>
            <a:fillRect/>
          </a:stretch>
        </p:blipFill>
        <p:spPr>
          <a:xfrm>
            <a:off x="286603" y="5572887"/>
            <a:ext cx="10949704" cy="1152000"/>
          </a:xfrm>
          <a:prstGeom prst="rect">
            <a:avLst/>
          </a:prstGeom>
        </p:spPr>
      </p:pic>
    </p:spTree>
    <p:extLst>
      <p:ext uri="{BB962C8B-B14F-4D97-AF65-F5344CB8AC3E}">
        <p14:creationId xmlns:p14="http://schemas.microsoft.com/office/powerpoint/2010/main" val="355856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BFA2-AA7A-62E4-0DFC-C230551E01C4}"/>
              </a:ext>
            </a:extLst>
          </p:cNvPr>
          <p:cNvSpPr>
            <a:spLocks noGrp="1"/>
          </p:cNvSpPr>
          <p:nvPr>
            <p:ph type="title"/>
          </p:nvPr>
        </p:nvSpPr>
        <p:spPr/>
        <p:txBody>
          <a:bodyPr/>
          <a:lstStyle/>
          <a:p>
            <a:pPr algn="ctr"/>
            <a:br>
              <a:rPr lang="en-GB" dirty="0"/>
            </a:br>
            <a:r>
              <a:rPr lang="en-GB" dirty="0"/>
              <a:t>Individual placement &amp; Support  (IPS)</a:t>
            </a:r>
          </a:p>
        </p:txBody>
      </p:sp>
      <p:pic>
        <p:nvPicPr>
          <p:cNvPr id="4" name="Content Placeholder 3">
            <a:extLst>
              <a:ext uri="{FF2B5EF4-FFF2-40B4-BE49-F238E27FC236}">
                <a16:creationId xmlns:a16="http://schemas.microsoft.com/office/drawing/2014/main" id="{7D670F11-FA45-2F68-EF98-93780E9FCA91}"/>
              </a:ext>
            </a:extLst>
          </p:cNvPr>
          <p:cNvPicPr>
            <a:picLocks noGrp="1" noChangeAspect="1"/>
          </p:cNvPicPr>
          <p:nvPr>
            <p:ph idx="1"/>
          </p:nvPr>
        </p:nvPicPr>
        <p:blipFill>
          <a:blip r:embed="rId3"/>
          <a:stretch>
            <a:fillRect/>
          </a:stretch>
        </p:blipFill>
        <p:spPr>
          <a:xfrm>
            <a:off x="838200" y="5508723"/>
            <a:ext cx="10515600" cy="1106766"/>
          </a:xfrm>
          <a:prstGeom prst="rect">
            <a:avLst/>
          </a:prstGeom>
        </p:spPr>
      </p:pic>
      <p:pic>
        <p:nvPicPr>
          <p:cNvPr id="8" name="Picture 7">
            <a:extLst>
              <a:ext uri="{FF2B5EF4-FFF2-40B4-BE49-F238E27FC236}">
                <a16:creationId xmlns:a16="http://schemas.microsoft.com/office/drawing/2014/main" id="{A555B7DF-368E-BB28-D0C6-59F09F042DBC}"/>
              </a:ext>
            </a:extLst>
          </p:cNvPr>
          <p:cNvPicPr>
            <a:picLocks noChangeAspect="1"/>
          </p:cNvPicPr>
          <p:nvPr/>
        </p:nvPicPr>
        <p:blipFill>
          <a:blip r:embed="rId4"/>
          <a:stretch>
            <a:fillRect/>
          </a:stretch>
        </p:blipFill>
        <p:spPr>
          <a:xfrm>
            <a:off x="838200" y="1773792"/>
            <a:ext cx="7157324" cy="3310415"/>
          </a:xfrm>
          <a:prstGeom prst="rect">
            <a:avLst/>
          </a:prstGeom>
        </p:spPr>
      </p:pic>
    </p:spTree>
    <p:extLst>
      <p:ext uri="{BB962C8B-B14F-4D97-AF65-F5344CB8AC3E}">
        <p14:creationId xmlns:p14="http://schemas.microsoft.com/office/powerpoint/2010/main" val="4106139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BFA2-AA7A-62E4-0DFC-C230551E01C4}"/>
              </a:ext>
            </a:extLst>
          </p:cNvPr>
          <p:cNvSpPr>
            <a:spLocks noGrp="1"/>
          </p:cNvSpPr>
          <p:nvPr>
            <p:ph type="title"/>
          </p:nvPr>
        </p:nvSpPr>
        <p:spPr/>
        <p:txBody>
          <a:bodyPr/>
          <a:lstStyle/>
          <a:p>
            <a:pPr algn="ctr"/>
            <a:br>
              <a:rPr lang="en-GB" dirty="0"/>
            </a:br>
            <a:r>
              <a:rPr lang="en-GB" dirty="0"/>
              <a:t>Individual placement &amp; Support (IPS)</a:t>
            </a:r>
          </a:p>
        </p:txBody>
      </p:sp>
      <p:pic>
        <p:nvPicPr>
          <p:cNvPr id="4" name="Content Placeholder 3">
            <a:extLst>
              <a:ext uri="{FF2B5EF4-FFF2-40B4-BE49-F238E27FC236}">
                <a16:creationId xmlns:a16="http://schemas.microsoft.com/office/drawing/2014/main" id="{7D670F11-FA45-2F68-EF98-93780E9FCA91}"/>
              </a:ext>
            </a:extLst>
          </p:cNvPr>
          <p:cNvPicPr>
            <a:picLocks noGrp="1" noChangeAspect="1"/>
          </p:cNvPicPr>
          <p:nvPr>
            <p:ph idx="1"/>
          </p:nvPr>
        </p:nvPicPr>
        <p:blipFill>
          <a:blip r:embed="rId3"/>
          <a:stretch>
            <a:fillRect/>
          </a:stretch>
        </p:blipFill>
        <p:spPr>
          <a:xfrm>
            <a:off x="838200" y="5508723"/>
            <a:ext cx="10515600" cy="1106766"/>
          </a:xfrm>
          <a:prstGeom prst="rect">
            <a:avLst/>
          </a:prstGeom>
        </p:spPr>
      </p:pic>
      <p:sp>
        <p:nvSpPr>
          <p:cNvPr id="11" name="TextBox 10">
            <a:extLst>
              <a:ext uri="{FF2B5EF4-FFF2-40B4-BE49-F238E27FC236}">
                <a16:creationId xmlns:a16="http://schemas.microsoft.com/office/drawing/2014/main" id="{EFA9C7AA-2EC1-C86A-9193-54871AE64EBD}"/>
              </a:ext>
            </a:extLst>
          </p:cNvPr>
          <p:cNvSpPr txBox="1"/>
          <p:nvPr/>
        </p:nvSpPr>
        <p:spPr>
          <a:xfrm>
            <a:off x="1064525" y="2088107"/>
            <a:ext cx="9689911" cy="325717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100+ job starts</a:t>
            </a:r>
          </a:p>
          <a:p>
            <a:pPr marL="571500" indent="-571500">
              <a:lnSpc>
                <a:spcPct val="1500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Attainment</a:t>
            </a:r>
          </a:p>
          <a:p>
            <a:pPr marL="571500" indent="-571500">
              <a:lnSpc>
                <a:spcPct val="1500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Sustainment</a:t>
            </a:r>
          </a:p>
          <a:p>
            <a:pPr marL="571500" indent="-571500">
              <a:lnSpc>
                <a:spcPct val="1500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Supported</a:t>
            </a:r>
          </a:p>
          <a:p>
            <a:pPr marL="571500" indent="-571500">
              <a:lnSpc>
                <a:spcPct val="1500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Engagement</a:t>
            </a:r>
          </a:p>
        </p:txBody>
      </p:sp>
    </p:spTree>
    <p:extLst>
      <p:ext uri="{BB962C8B-B14F-4D97-AF65-F5344CB8AC3E}">
        <p14:creationId xmlns:p14="http://schemas.microsoft.com/office/powerpoint/2010/main" val="320677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8">
            <a:extLst>
              <a:ext uri="{FF2B5EF4-FFF2-40B4-BE49-F238E27FC236}">
                <a16:creationId xmlns:a16="http://schemas.microsoft.com/office/drawing/2014/main" id="{B9A19F95-3382-6A75-D16D-1EE898CA23DD}"/>
              </a:ext>
            </a:extLst>
          </p:cNvPr>
          <p:cNvGrpSpPr/>
          <p:nvPr/>
        </p:nvGrpSpPr>
        <p:grpSpPr>
          <a:xfrm>
            <a:off x="5332848" y="3307502"/>
            <a:ext cx="6859152" cy="3550498"/>
            <a:chOff x="3128114" y="3645001"/>
            <a:chExt cx="7564120" cy="3915410"/>
          </a:xfrm>
        </p:grpSpPr>
        <p:sp>
          <p:nvSpPr>
            <p:cNvPr id="3" name="object 9">
              <a:extLst>
                <a:ext uri="{FF2B5EF4-FFF2-40B4-BE49-F238E27FC236}">
                  <a16:creationId xmlns:a16="http://schemas.microsoft.com/office/drawing/2014/main" id="{D50B95DA-FB11-9456-B157-55959FF2D2C1}"/>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endParaRPr sz="1632" dirty="0"/>
            </a:p>
          </p:txBody>
        </p:sp>
        <p:sp>
          <p:nvSpPr>
            <p:cNvPr id="4" name="object 10">
              <a:extLst>
                <a:ext uri="{FF2B5EF4-FFF2-40B4-BE49-F238E27FC236}">
                  <a16:creationId xmlns:a16="http://schemas.microsoft.com/office/drawing/2014/main" id="{235AD9A7-B8C9-F9E5-2823-CF4C20B9B5D8}"/>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endParaRPr sz="1632" dirty="0"/>
            </a:p>
          </p:txBody>
        </p:sp>
        <p:sp>
          <p:nvSpPr>
            <p:cNvPr id="5" name="object 11">
              <a:extLst>
                <a:ext uri="{FF2B5EF4-FFF2-40B4-BE49-F238E27FC236}">
                  <a16:creationId xmlns:a16="http://schemas.microsoft.com/office/drawing/2014/main" id="{43CDCCC2-A141-AAC4-0BEF-0A9586AAA5FF}"/>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endParaRPr sz="1632" dirty="0"/>
            </a:p>
          </p:txBody>
        </p:sp>
        <p:sp>
          <p:nvSpPr>
            <p:cNvPr id="6" name="object 12">
              <a:extLst>
                <a:ext uri="{FF2B5EF4-FFF2-40B4-BE49-F238E27FC236}">
                  <a16:creationId xmlns:a16="http://schemas.microsoft.com/office/drawing/2014/main" id="{C5317C5A-7468-E2A5-777F-D37D0956C782}"/>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endParaRPr sz="1632" dirty="0"/>
            </a:p>
          </p:txBody>
        </p:sp>
      </p:grpSp>
      <p:sp>
        <p:nvSpPr>
          <p:cNvPr id="7" name="Title 6">
            <a:extLst>
              <a:ext uri="{FF2B5EF4-FFF2-40B4-BE49-F238E27FC236}">
                <a16:creationId xmlns:a16="http://schemas.microsoft.com/office/drawing/2014/main" id="{AD73508A-2C0A-8E0D-22E8-35159C2B3088}"/>
              </a:ext>
            </a:extLst>
          </p:cNvPr>
          <p:cNvSpPr txBox="1">
            <a:spLocks/>
          </p:cNvSpPr>
          <p:nvPr/>
        </p:nvSpPr>
        <p:spPr>
          <a:xfrm>
            <a:off x="308049" y="151907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solidFill>
                  <a:srgbClr val="FF9900"/>
                </a:solidFill>
                <a:latin typeface="Century Gothic" panose="020B0502020202020204" pitchFamily="34" charset="0"/>
              </a:rPr>
              <a:t>New Synthetic Opioids (NSOs) Training</a:t>
            </a:r>
          </a:p>
          <a:p>
            <a:pPr algn="ctr"/>
            <a:br>
              <a:rPr lang="en-GB" b="1" dirty="0">
                <a:solidFill>
                  <a:srgbClr val="FF9900"/>
                </a:solidFill>
                <a:latin typeface="+mn-lt"/>
              </a:rPr>
            </a:br>
            <a:r>
              <a:rPr lang="en-GB" b="1" i="1" dirty="0"/>
              <a:t>A clear and present danger </a:t>
            </a:r>
          </a:p>
        </p:txBody>
      </p:sp>
      <p:sp>
        <p:nvSpPr>
          <p:cNvPr id="8" name="object 5">
            <a:extLst>
              <a:ext uri="{FF2B5EF4-FFF2-40B4-BE49-F238E27FC236}">
                <a16:creationId xmlns:a16="http://schemas.microsoft.com/office/drawing/2014/main" id="{EB80BBA1-C04D-838E-4A87-2418305C04B4}"/>
              </a:ext>
            </a:extLst>
          </p:cNvPr>
          <p:cNvSpPr/>
          <p:nvPr/>
        </p:nvSpPr>
        <p:spPr>
          <a:xfrm>
            <a:off x="8852129" y="80371"/>
            <a:ext cx="3425508" cy="1152011"/>
          </a:xfrm>
          <a:prstGeom prst="rect">
            <a:avLst/>
          </a:prstGeom>
          <a:blipFill>
            <a:blip r:embed="rId2" cstate="print"/>
            <a:stretch>
              <a:fillRect/>
            </a:stretch>
          </a:blipFill>
        </p:spPr>
        <p:txBody>
          <a:bodyPr wrap="square" lIns="0" tIns="0" rIns="0" bIns="0" rtlCol="0"/>
          <a:lstStyle/>
          <a:p>
            <a:endParaRPr sz="1632" dirty="0"/>
          </a:p>
        </p:txBody>
      </p:sp>
      <p:sp>
        <p:nvSpPr>
          <p:cNvPr id="9" name="Rectangle 3">
            <a:extLst>
              <a:ext uri="{FF2B5EF4-FFF2-40B4-BE49-F238E27FC236}">
                <a16:creationId xmlns:a16="http://schemas.microsoft.com/office/drawing/2014/main" id="{B6FA1ADC-0F7D-CEB9-7EE2-B97B44FEA925}"/>
              </a:ext>
            </a:extLst>
          </p:cNvPr>
          <p:cNvSpPr txBox="1">
            <a:spLocks noChangeArrowheads="1"/>
          </p:cNvSpPr>
          <p:nvPr/>
        </p:nvSpPr>
        <p:spPr>
          <a:xfrm>
            <a:off x="143722" y="5338877"/>
            <a:ext cx="7076228" cy="132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defRPr/>
            </a:pPr>
            <a:endParaRPr lang="en-US" altLang="en-US" sz="1600" b="1" dirty="0">
              <a:latin typeface="Century Gothic" panose="020B0502020202020204" pitchFamily="34" charset="0"/>
            </a:endParaRPr>
          </a:p>
          <a:p>
            <a:pPr marL="0" indent="0">
              <a:lnSpc>
                <a:spcPct val="107000"/>
              </a:lnSpc>
              <a:spcAft>
                <a:spcPts val="800"/>
              </a:spcAft>
              <a:buFont typeface="Arial" panose="020B0604020202020204" pitchFamily="34" charset="0"/>
              <a:buNone/>
              <a:defRPr/>
            </a:pPr>
            <a:r>
              <a:rPr lang="en-US" altLang="en-US" sz="2400" b="1" dirty="0">
                <a:latin typeface="Century Gothic" panose="020B0502020202020204" pitchFamily="34" charset="0"/>
              </a:rPr>
              <a:t>Sarah Beat – Service Manager, Gateshead Recovery Partnership</a:t>
            </a:r>
          </a:p>
        </p:txBody>
      </p:sp>
    </p:spTree>
    <p:extLst>
      <p:ext uri="{BB962C8B-B14F-4D97-AF65-F5344CB8AC3E}">
        <p14:creationId xmlns:p14="http://schemas.microsoft.com/office/powerpoint/2010/main" val="2389295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73508A-2C0A-8E0D-22E8-35159C2B3088}"/>
              </a:ext>
            </a:extLst>
          </p:cNvPr>
          <p:cNvSpPr txBox="1">
            <a:spLocks/>
          </p:cNvSpPr>
          <p:nvPr/>
        </p:nvSpPr>
        <p:spPr>
          <a:xfrm>
            <a:off x="415193" y="288776"/>
            <a:ext cx="6966682"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b="1" dirty="0">
                <a:solidFill>
                  <a:srgbClr val="FF9900"/>
                </a:solidFill>
                <a:latin typeface="Century Gothic" panose="020B0502020202020204" pitchFamily="34" charset="0"/>
              </a:rPr>
              <a:t>Purpose of Session</a:t>
            </a:r>
            <a:endPar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br>
            <a:endParaRPr kumimoji="0" lang="en-GB" sz="44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1E364C46-149B-9A96-3547-A3CC29C71598}"/>
              </a:ext>
            </a:extLst>
          </p:cNvPr>
          <p:cNvSpPr txBox="1"/>
          <p:nvPr/>
        </p:nvSpPr>
        <p:spPr>
          <a:xfrm>
            <a:off x="415193" y="1613382"/>
            <a:ext cx="11401425"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Century Gothic" panose="020B0502020202020204" pitchFamily="34" charset="0"/>
              </a:rPr>
              <a:t>Understand</a:t>
            </a:r>
            <a:r>
              <a:rPr kumimoji="0" lang="en-GB" sz="24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GB" sz="2400" dirty="0">
                <a:solidFill>
                  <a:prstClr val="black"/>
                </a:solidFill>
                <a:latin typeface="Century Gothic" panose="020B0502020202020204" pitchFamily="34" charset="0"/>
              </a:rPr>
              <a:t>‘new’ drugs entering/</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changing the drug market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1" dirty="0">
              <a:solidFill>
                <a:prstClr val="black"/>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Recognise the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context and impact of these changes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1" dirty="0">
              <a:solidFill>
                <a:prstClr val="black"/>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Learn ways to support people </a:t>
            </a:r>
            <a:r>
              <a:rPr kumimoji="0" lang="en-GB" sz="24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who may encounter new substances </a:t>
            </a:r>
          </a:p>
        </p:txBody>
      </p:sp>
      <p:grpSp>
        <p:nvGrpSpPr>
          <p:cNvPr id="2" name="object 8">
            <a:extLst>
              <a:ext uri="{FF2B5EF4-FFF2-40B4-BE49-F238E27FC236}">
                <a16:creationId xmlns:a16="http://schemas.microsoft.com/office/drawing/2014/main" id="{F0A5B955-C203-5107-1339-3139D7C3FA07}"/>
              </a:ext>
            </a:extLst>
          </p:cNvPr>
          <p:cNvGrpSpPr/>
          <p:nvPr/>
        </p:nvGrpSpPr>
        <p:grpSpPr>
          <a:xfrm rot="16200000">
            <a:off x="10300155" y="296460"/>
            <a:ext cx="2212801" cy="1570891"/>
            <a:chOff x="3128114" y="3645001"/>
            <a:chExt cx="7564120" cy="3915410"/>
          </a:xfrm>
        </p:grpSpPr>
        <p:sp>
          <p:nvSpPr>
            <p:cNvPr id="3" name="object 9">
              <a:extLst>
                <a:ext uri="{FF2B5EF4-FFF2-40B4-BE49-F238E27FC236}">
                  <a16:creationId xmlns:a16="http://schemas.microsoft.com/office/drawing/2014/main" id="{011BEF6B-F2CD-A624-171B-F5A04EF401A5}"/>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4" name="object 10">
              <a:extLst>
                <a:ext uri="{FF2B5EF4-FFF2-40B4-BE49-F238E27FC236}">
                  <a16:creationId xmlns:a16="http://schemas.microsoft.com/office/drawing/2014/main" id="{64CB9EF1-E7BA-80C0-7332-38175359A742}"/>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5" name="object 11">
              <a:extLst>
                <a:ext uri="{FF2B5EF4-FFF2-40B4-BE49-F238E27FC236}">
                  <a16:creationId xmlns:a16="http://schemas.microsoft.com/office/drawing/2014/main" id="{D7A50719-7D5F-9411-400E-03B659CB9F4D}"/>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6" name="object 12">
              <a:extLst>
                <a:ext uri="{FF2B5EF4-FFF2-40B4-BE49-F238E27FC236}">
                  <a16:creationId xmlns:a16="http://schemas.microsoft.com/office/drawing/2014/main" id="{8154936C-FD01-799D-F142-B59414EC9286}"/>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50947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93207C2B-085B-BE4E-5637-F27B01FE1781}"/>
              </a:ext>
            </a:extLst>
          </p:cNvPr>
          <p:cNvSpPr>
            <a:spLocks noGrp="1" noChangeArrowheads="1"/>
          </p:cNvSpPr>
          <p:nvPr>
            <p:ph type="body" idx="1"/>
          </p:nvPr>
        </p:nvSpPr>
        <p:spPr>
          <a:xfrm>
            <a:off x="556383" y="2506662"/>
            <a:ext cx="7063618" cy="4351338"/>
          </a:xfrm>
        </p:spPr>
        <p:txBody>
          <a:bodyPr>
            <a:normAutofit/>
          </a:bodyPr>
          <a:lstStyle/>
          <a:p>
            <a:pPr>
              <a:lnSpc>
                <a:spcPct val="107000"/>
              </a:lnSpc>
              <a:spcAft>
                <a:spcPts val="800"/>
              </a:spcAft>
              <a:defRPr/>
            </a:pPr>
            <a:r>
              <a:rPr lang="en-GB" sz="2400" kern="100" dirty="0">
                <a:latin typeface="Century Gothic" panose="020B0502020202020204" pitchFamily="34" charset="0"/>
                <a:ea typeface="Calibri" panose="020F0502020204030204" pitchFamily="34" charset="0"/>
                <a:cs typeface="Times New Roman" panose="02020603050405020304" pitchFamily="18" charset="0"/>
              </a:rPr>
              <a:t>In the UK, nitazenes have been </a:t>
            </a:r>
            <a:r>
              <a:rPr lang="en-GB" sz="2400" b="1" kern="100" dirty="0">
                <a:latin typeface="Century Gothic" panose="020B0502020202020204" pitchFamily="34" charset="0"/>
                <a:ea typeface="Calibri" panose="020F0502020204030204" pitchFamily="34" charset="0"/>
                <a:cs typeface="Times New Roman" panose="02020603050405020304" pitchFamily="18" charset="0"/>
              </a:rPr>
              <a:t>detected in other substances </a:t>
            </a:r>
            <a:r>
              <a:rPr lang="en-GB" sz="2400" kern="100" dirty="0">
                <a:latin typeface="Century Gothic" panose="020B0502020202020204" pitchFamily="34" charset="0"/>
                <a:ea typeface="Calibri" panose="020F0502020204030204" pitchFamily="34" charset="0"/>
                <a:cs typeface="Times New Roman" panose="02020603050405020304" pitchFamily="18" charset="0"/>
              </a:rPr>
              <a:t>sold as other opioids, like heroin and oxycodone; benzodiazepines, like diazepam; cocaine and cannabis products.</a:t>
            </a:r>
          </a:p>
          <a:p>
            <a:pPr>
              <a:lnSpc>
                <a:spcPct val="107000"/>
              </a:lnSpc>
              <a:spcAft>
                <a:spcPts val="800"/>
              </a:spcAft>
              <a:defRPr/>
            </a:pPr>
            <a:r>
              <a:rPr lang="en-GB" sz="2400" kern="100" dirty="0">
                <a:latin typeface="Century Gothic" panose="020B0502020202020204" pitchFamily="34" charset="0"/>
                <a:ea typeface="Calibri" panose="020F0502020204030204" pitchFamily="34" charset="0"/>
                <a:cs typeface="Times New Roman" panose="02020603050405020304" pitchFamily="18" charset="0"/>
              </a:rPr>
              <a:t> Some nitazenes are </a:t>
            </a:r>
            <a:r>
              <a:rPr lang="en-GB" sz="2400" b="1" kern="100" dirty="0">
                <a:latin typeface="Century Gothic" panose="020B0502020202020204" pitchFamily="34" charset="0"/>
                <a:ea typeface="Calibri" panose="020F0502020204030204" pitchFamily="34" charset="0"/>
                <a:cs typeface="Times New Roman" panose="02020603050405020304" pitchFamily="18" charset="0"/>
              </a:rPr>
              <a:t>x1000 stronger than heroin</a:t>
            </a:r>
            <a:r>
              <a:rPr lang="en-GB" sz="2400" kern="100" dirty="0">
                <a:latin typeface="Century Gothic" panose="020B0502020202020204" pitchFamily="34" charset="0"/>
                <a:ea typeface="Calibri" panose="020F0502020204030204" pitchFamily="34" charset="0"/>
                <a:cs typeface="Times New Roman" panose="02020603050405020304" pitchFamily="18" charset="0"/>
              </a:rPr>
              <a:t>, so people who use them inadvertently – even in small amounts – are at high risk of overdose.</a:t>
            </a:r>
            <a:endParaRPr lang="en-US" altLang="en-US" sz="2400" dirty="0">
              <a:latin typeface="Century Gothic" panose="020B0502020202020204" pitchFamily="34" charset="0"/>
            </a:endParaRPr>
          </a:p>
        </p:txBody>
      </p:sp>
      <p:grpSp>
        <p:nvGrpSpPr>
          <p:cNvPr id="2" name="object 8">
            <a:extLst>
              <a:ext uri="{FF2B5EF4-FFF2-40B4-BE49-F238E27FC236}">
                <a16:creationId xmlns:a16="http://schemas.microsoft.com/office/drawing/2014/main" id="{EBC39424-D195-6F13-59A7-5D6D20E6BA71}"/>
              </a:ext>
            </a:extLst>
          </p:cNvPr>
          <p:cNvGrpSpPr/>
          <p:nvPr/>
        </p:nvGrpSpPr>
        <p:grpSpPr>
          <a:xfrm rot="16200000">
            <a:off x="10300155" y="296460"/>
            <a:ext cx="2212801" cy="1570891"/>
            <a:chOff x="3128114" y="3645001"/>
            <a:chExt cx="7564120" cy="3915410"/>
          </a:xfrm>
        </p:grpSpPr>
        <p:sp>
          <p:nvSpPr>
            <p:cNvPr id="3" name="object 9">
              <a:extLst>
                <a:ext uri="{FF2B5EF4-FFF2-40B4-BE49-F238E27FC236}">
                  <a16:creationId xmlns:a16="http://schemas.microsoft.com/office/drawing/2014/main" id="{3598ECF3-8B8F-5BA7-1A2B-B2FBB47A731C}"/>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4" name="object 10">
              <a:extLst>
                <a:ext uri="{FF2B5EF4-FFF2-40B4-BE49-F238E27FC236}">
                  <a16:creationId xmlns:a16="http://schemas.microsoft.com/office/drawing/2014/main" id="{72EE8374-02B5-9914-3BAA-15BFF24B977A}"/>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5" name="object 11">
              <a:extLst>
                <a:ext uri="{FF2B5EF4-FFF2-40B4-BE49-F238E27FC236}">
                  <a16:creationId xmlns:a16="http://schemas.microsoft.com/office/drawing/2014/main" id="{59B37187-07C9-1FE6-3318-9D488C9F0AD8}"/>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6" name="object 12">
              <a:extLst>
                <a:ext uri="{FF2B5EF4-FFF2-40B4-BE49-F238E27FC236}">
                  <a16:creationId xmlns:a16="http://schemas.microsoft.com/office/drawing/2014/main" id="{5EE6CC01-3763-F5FD-E51D-1AB44BA10E95}"/>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grpSp>
      <p:sp>
        <p:nvSpPr>
          <p:cNvPr id="7" name="Title 6">
            <a:extLst>
              <a:ext uri="{FF2B5EF4-FFF2-40B4-BE49-F238E27FC236}">
                <a16:creationId xmlns:a16="http://schemas.microsoft.com/office/drawing/2014/main" id="{BF6717B4-ED16-0514-089D-9E328765B0DE}"/>
              </a:ext>
            </a:extLst>
          </p:cNvPr>
          <p:cNvSpPr txBox="1">
            <a:spLocks/>
          </p:cNvSpPr>
          <p:nvPr/>
        </p:nvSpPr>
        <p:spPr>
          <a:xfrm>
            <a:off x="415193" y="288776"/>
            <a:ext cx="6966682"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b="1" dirty="0">
                <a:solidFill>
                  <a:srgbClr val="FF9900"/>
                </a:solidFill>
                <a:latin typeface="Century Gothic" panose="020B0502020202020204" pitchFamily="34" charset="0"/>
              </a:rPr>
              <a:t>What are Nitazenes?</a:t>
            </a:r>
            <a:endPar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endParaRPr>
          </a:p>
        </p:txBody>
      </p:sp>
      <p:pic>
        <p:nvPicPr>
          <p:cNvPr id="1026" name="Picture 2" descr="Nitazenes - Alcohol and Drug Foundation">
            <a:extLst>
              <a:ext uri="{FF2B5EF4-FFF2-40B4-BE49-F238E27FC236}">
                <a16:creationId xmlns:a16="http://schemas.microsoft.com/office/drawing/2014/main" id="{0B52E5C6-4718-FBA8-5D63-ACF77E1EA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369" y="3735522"/>
            <a:ext cx="4267200" cy="284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66CE13-799F-1A04-A2BF-23691E8C5542}"/>
              </a:ext>
            </a:extLst>
          </p:cNvPr>
          <p:cNvSpPr txBox="1"/>
          <p:nvPr/>
        </p:nvSpPr>
        <p:spPr>
          <a:xfrm>
            <a:off x="556382" y="1161489"/>
            <a:ext cx="9654417" cy="124739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defRPr/>
            </a:pPr>
            <a:r>
              <a:rPr lang="en-GB" sz="2400" b="1" kern="100" dirty="0">
                <a:latin typeface="Century Gothic" panose="020B0502020202020204" pitchFamily="34" charset="0"/>
                <a:ea typeface="Calibri" panose="020F0502020204030204" pitchFamily="34" charset="0"/>
                <a:cs typeface="Times New Roman" panose="02020603050405020304" pitchFamily="18" charset="0"/>
              </a:rPr>
              <a:t>Nitazenes are synthetic opioids </a:t>
            </a:r>
            <a:r>
              <a:rPr lang="en-GB" sz="2400" kern="100" dirty="0">
                <a:latin typeface="Century Gothic" panose="020B0502020202020204" pitchFamily="34" charset="0"/>
                <a:ea typeface="Calibri" panose="020F0502020204030204" pitchFamily="34" charset="0"/>
                <a:cs typeface="Times New Roman" panose="02020603050405020304" pitchFamily="18" charset="0"/>
              </a:rPr>
              <a:t>- laboratory-produced drugs which act on the same receptors in the brain as morphine and heroin.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93207C2B-085B-BE4E-5637-F27B01FE1781}"/>
              </a:ext>
            </a:extLst>
          </p:cNvPr>
          <p:cNvSpPr>
            <a:spLocks noGrp="1" noChangeArrowheads="1"/>
          </p:cNvSpPr>
          <p:nvPr>
            <p:ph type="body" idx="1"/>
          </p:nvPr>
        </p:nvSpPr>
        <p:spPr>
          <a:xfrm>
            <a:off x="500918" y="3023759"/>
            <a:ext cx="7604857" cy="5158216"/>
          </a:xfrm>
        </p:spPr>
        <p:txBody>
          <a:bodyPr>
            <a:normAutofit/>
          </a:bodyPr>
          <a:lstStyle/>
          <a:p>
            <a:pPr>
              <a:lnSpc>
                <a:spcPct val="107000"/>
              </a:lnSpc>
              <a:spcAft>
                <a:spcPts val="800"/>
              </a:spcAft>
              <a:defRPr/>
            </a:pPr>
            <a:r>
              <a:rPr lang="en-GB" altLang="en-US" sz="2400" kern="100" dirty="0">
                <a:latin typeface="Century Gothic" panose="020B0502020202020204" pitchFamily="34" charset="0"/>
                <a:ea typeface="Calibri" panose="020F0502020204030204" pitchFamily="34" charset="0"/>
                <a:cs typeface="Times New Roman" panose="02020603050405020304" pitchFamily="18" charset="0"/>
              </a:rPr>
              <a:t>NSOs have also been found in a range of </a:t>
            </a:r>
            <a:r>
              <a:rPr lang="en-GB" altLang="en-US" sz="2400" b="1" kern="100" dirty="0">
                <a:latin typeface="Century Gothic" panose="020B0502020202020204" pitchFamily="34" charset="0"/>
                <a:ea typeface="Calibri" panose="020F0502020204030204" pitchFamily="34" charset="0"/>
                <a:cs typeface="Times New Roman" panose="02020603050405020304" pitchFamily="18" charset="0"/>
              </a:rPr>
              <a:t>non-opiate drugs</a:t>
            </a:r>
          </a:p>
          <a:p>
            <a:pPr>
              <a:lnSpc>
                <a:spcPct val="107000"/>
              </a:lnSpc>
              <a:spcAft>
                <a:spcPts val="800"/>
              </a:spcAft>
              <a:defRPr/>
            </a:pPr>
            <a:r>
              <a:rPr lang="en-GB" altLang="en-US" sz="2400" kern="100" dirty="0">
                <a:latin typeface="Century Gothic" panose="020B0502020202020204" pitchFamily="34" charset="0"/>
                <a:ea typeface="Calibri" panose="020F0502020204030204" pitchFamily="34" charset="0"/>
                <a:cs typeface="Times New Roman" panose="02020603050405020304" pitchFamily="18" charset="0"/>
              </a:rPr>
              <a:t>People who use drugs are </a:t>
            </a:r>
            <a:r>
              <a:rPr lang="en-GB" altLang="en-US" sz="2400" b="1" kern="100" dirty="0">
                <a:latin typeface="Century Gothic" panose="020B0502020202020204" pitchFamily="34" charset="0"/>
                <a:ea typeface="Calibri" panose="020F0502020204030204" pitchFamily="34" charset="0"/>
                <a:cs typeface="Times New Roman" panose="02020603050405020304" pitchFamily="18" charset="0"/>
              </a:rPr>
              <a:t>unknowingly taking NSOs </a:t>
            </a:r>
            <a:r>
              <a:rPr lang="en-GB" altLang="en-US" sz="2400" kern="100" dirty="0">
                <a:latin typeface="Century Gothic" panose="020B0502020202020204" pitchFamily="34" charset="0"/>
                <a:ea typeface="Calibri" panose="020F0502020204030204" pitchFamily="34" charset="0"/>
                <a:cs typeface="Times New Roman" panose="02020603050405020304" pitchFamily="18" charset="0"/>
              </a:rPr>
              <a:t>sold as something else</a:t>
            </a:r>
          </a:p>
          <a:p>
            <a:pPr>
              <a:lnSpc>
                <a:spcPct val="107000"/>
              </a:lnSpc>
              <a:spcAft>
                <a:spcPts val="800"/>
              </a:spcAft>
              <a:defRPr/>
            </a:pPr>
            <a:r>
              <a:rPr lang="en-GB" altLang="en-US" sz="2400" kern="100" dirty="0">
                <a:latin typeface="Century Gothic" panose="020B0502020202020204" pitchFamily="34" charset="0"/>
                <a:ea typeface="Calibri" panose="020F0502020204030204" pitchFamily="34" charset="0"/>
                <a:cs typeface="Times New Roman" panose="02020603050405020304" pitchFamily="18" charset="0"/>
              </a:rPr>
              <a:t>NSOs are sometimes used as </a:t>
            </a:r>
            <a:r>
              <a:rPr lang="en-GB" altLang="en-US" sz="2400" b="1" kern="100" dirty="0">
                <a:latin typeface="Century Gothic" panose="020B0502020202020204" pitchFamily="34" charset="0"/>
                <a:ea typeface="Calibri" panose="020F0502020204030204" pitchFamily="34" charset="0"/>
                <a:cs typeface="Times New Roman" panose="02020603050405020304" pitchFamily="18" charset="0"/>
              </a:rPr>
              <a:t>a cutting agent </a:t>
            </a:r>
          </a:p>
          <a:p>
            <a:pPr>
              <a:lnSpc>
                <a:spcPct val="107000"/>
              </a:lnSpc>
              <a:spcAft>
                <a:spcPts val="800"/>
              </a:spcAft>
              <a:defRPr/>
            </a:pPr>
            <a:r>
              <a:rPr lang="en-GB" altLang="en-US" sz="2400" b="1" kern="100" dirty="0">
                <a:latin typeface="Century Gothic" panose="020B0502020202020204" pitchFamily="34" charset="0"/>
                <a:ea typeface="Calibri" panose="020F0502020204030204" pitchFamily="34" charset="0"/>
                <a:cs typeface="Times New Roman" panose="02020603050405020304" pitchFamily="18" charset="0"/>
              </a:rPr>
              <a:t>Self-Test strips </a:t>
            </a:r>
            <a:r>
              <a:rPr lang="en-GB" altLang="en-US" sz="2400" kern="100" dirty="0">
                <a:latin typeface="Century Gothic" panose="020B0502020202020204" pitchFamily="34" charset="0"/>
                <a:ea typeface="Calibri" panose="020F0502020204030204" pitchFamily="34" charset="0"/>
                <a:cs typeface="Times New Roman" panose="02020603050405020304" pitchFamily="18" charset="0"/>
              </a:rPr>
              <a:t>are available for Nitazenes, Xylazine and Fentanyl</a:t>
            </a:r>
            <a:endParaRPr lang="en-US" altLang="en-US" sz="2400" dirty="0">
              <a:latin typeface="Century Gothic" panose="020B0502020202020204" pitchFamily="34" charset="0"/>
            </a:endParaRPr>
          </a:p>
        </p:txBody>
      </p:sp>
      <p:grpSp>
        <p:nvGrpSpPr>
          <p:cNvPr id="2" name="object 8">
            <a:extLst>
              <a:ext uri="{FF2B5EF4-FFF2-40B4-BE49-F238E27FC236}">
                <a16:creationId xmlns:a16="http://schemas.microsoft.com/office/drawing/2014/main" id="{EBC39424-D195-6F13-59A7-5D6D20E6BA71}"/>
              </a:ext>
            </a:extLst>
          </p:cNvPr>
          <p:cNvGrpSpPr/>
          <p:nvPr/>
        </p:nvGrpSpPr>
        <p:grpSpPr>
          <a:xfrm rot="16200000">
            <a:off x="10300155" y="296460"/>
            <a:ext cx="2212801" cy="1570891"/>
            <a:chOff x="3128114" y="3645001"/>
            <a:chExt cx="7564120" cy="3915410"/>
          </a:xfrm>
        </p:grpSpPr>
        <p:sp>
          <p:nvSpPr>
            <p:cNvPr id="3" name="object 9">
              <a:extLst>
                <a:ext uri="{FF2B5EF4-FFF2-40B4-BE49-F238E27FC236}">
                  <a16:creationId xmlns:a16="http://schemas.microsoft.com/office/drawing/2014/main" id="{3598ECF3-8B8F-5BA7-1A2B-B2FBB47A731C}"/>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 name="object 10">
              <a:extLst>
                <a:ext uri="{FF2B5EF4-FFF2-40B4-BE49-F238E27FC236}">
                  <a16:creationId xmlns:a16="http://schemas.microsoft.com/office/drawing/2014/main" id="{72EE8374-02B5-9914-3BAA-15BFF24B977A}"/>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object 11">
              <a:extLst>
                <a:ext uri="{FF2B5EF4-FFF2-40B4-BE49-F238E27FC236}">
                  <a16:creationId xmlns:a16="http://schemas.microsoft.com/office/drawing/2014/main" id="{59B37187-07C9-1FE6-3318-9D488C9F0AD8}"/>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 name="object 12">
              <a:extLst>
                <a:ext uri="{FF2B5EF4-FFF2-40B4-BE49-F238E27FC236}">
                  <a16:creationId xmlns:a16="http://schemas.microsoft.com/office/drawing/2014/main" id="{5EE6CC01-3763-F5FD-E51D-1AB44BA10E95}"/>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BF6717B4-ED16-0514-089D-9E328765B0DE}"/>
              </a:ext>
            </a:extLst>
          </p:cNvPr>
          <p:cNvSpPr txBox="1">
            <a:spLocks/>
          </p:cNvSpPr>
          <p:nvPr/>
        </p:nvSpPr>
        <p:spPr>
          <a:xfrm>
            <a:off x="415193" y="288776"/>
            <a:ext cx="9809462"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How are they used?</a:t>
            </a:r>
          </a:p>
        </p:txBody>
      </p:sp>
      <p:pic>
        <p:nvPicPr>
          <p:cNvPr id="2052" name="Picture 4" descr="Various type of drugs on a mirrored table">
            <a:extLst>
              <a:ext uri="{FF2B5EF4-FFF2-40B4-BE49-F238E27FC236}">
                <a16:creationId xmlns:a16="http://schemas.microsoft.com/office/drawing/2014/main" id="{D8345D65-2AF3-0CF7-50A6-7B3493DCD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049" y="3741007"/>
            <a:ext cx="3918655" cy="2547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E8CF3D-95E1-EF42-3453-28F61C1C9413}"/>
              </a:ext>
            </a:extLst>
          </p:cNvPr>
          <p:cNvSpPr txBox="1"/>
          <p:nvPr/>
        </p:nvSpPr>
        <p:spPr>
          <a:xfrm>
            <a:off x="500918" y="1513442"/>
            <a:ext cx="10614757" cy="1349728"/>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defRPr/>
            </a:pPr>
            <a:r>
              <a:rPr lang="en-GB" sz="2400" kern="100" dirty="0">
                <a:latin typeface="Century Gothic" panose="020B0502020202020204" pitchFamily="34" charset="0"/>
                <a:ea typeface="Calibri" panose="020F0502020204030204" pitchFamily="34" charset="0"/>
                <a:cs typeface="Times New Roman" panose="02020603050405020304" pitchFamily="18" charset="0"/>
              </a:rPr>
              <a:t>Nitazenes are being used </a:t>
            </a:r>
            <a:r>
              <a:rPr lang="en-GB" sz="2400" b="1" kern="100" dirty="0">
                <a:latin typeface="Century Gothic" panose="020B0502020202020204" pitchFamily="34" charset="0"/>
                <a:ea typeface="Calibri" panose="020F0502020204030204" pitchFamily="34" charset="0"/>
                <a:cs typeface="Times New Roman" panose="02020603050405020304" pitchFamily="18" charset="0"/>
              </a:rPr>
              <a:t>adulterant in the UK illicit supply</a:t>
            </a:r>
            <a:r>
              <a:rPr lang="en-GB" sz="2400" kern="100" dirty="0">
                <a:latin typeface="Century Gothic" panose="020B0502020202020204" pitchFamily="34" charset="0"/>
                <a:ea typeface="Calibri" panose="020F0502020204030204" pitchFamily="34" charset="0"/>
                <a:cs typeface="Times New Roman" panose="02020603050405020304" pitchFamily="18" charset="0"/>
              </a:rPr>
              <a:t>, not as a drug of choice</a:t>
            </a:r>
          </a:p>
          <a:p>
            <a:pPr marL="285750" indent="-285750">
              <a:lnSpc>
                <a:spcPct val="107000"/>
              </a:lnSpc>
              <a:spcAft>
                <a:spcPts val="800"/>
              </a:spcAft>
              <a:buFont typeface="Arial" panose="020B0604020202020204" pitchFamily="34" charset="0"/>
              <a:buChar char="•"/>
              <a:defRPr/>
            </a:pPr>
            <a:r>
              <a:rPr lang="en-GB" altLang="en-US" sz="2400" kern="100" dirty="0">
                <a:latin typeface="Century Gothic" panose="020B0502020202020204" pitchFamily="34" charset="0"/>
                <a:ea typeface="Calibri" panose="020F0502020204030204" pitchFamily="34" charset="0"/>
                <a:cs typeface="Times New Roman" panose="02020603050405020304" pitchFamily="18" charset="0"/>
              </a:rPr>
              <a:t>NSOs are mainly being seen in </a:t>
            </a:r>
            <a:r>
              <a:rPr lang="en-GB" altLang="en-US" sz="2400" b="1" kern="100" dirty="0">
                <a:latin typeface="Century Gothic" panose="020B0502020202020204" pitchFamily="34" charset="0"/>
                <a:ea typeface="Calibri" panose="020F0502020204030204" pitchFamily="34" charset="0"/>
                <a:cs typeface="Times New Roman" panose="02020603050405020304" pitchFamily="18" charset="0"/>
              </a:rPr>
              <a:t>illicit opiates</a:t>
            </a:r>
          </a:p>
        </p:txBody>
      </p:sp>
    </p:spTree>
    <p:extLst>
      <p:ext uri="{BB962C8B-B14F-4D97-AF65-F5344CB8AC3E}">
        <p14:creationId xmlns:p14="http://schemas.microsoft.com/office/powerpoint/2010/main" val="198728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375B5-9C00-D9E3-683F-80FC8B5403D9}"/>
              </a:ext>
            </a:extLst>
          </p:cNvPr>
          <p:cNvSpPr txBox="1"/>
          <p:nvPr/>
        </p:nvSpPr>
        <p:spPr>
          <a:xfrm>
            <a:off x="202223" y="1101124"/>
            <a:ext cx="7798778" cy="43396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4,907 drug-poisoning deaths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registered in 2022. 1% increase on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Highest rates in those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aged 40 to 49 years</a:t>
            </a:r>
            <a:r>
              <a:rPr lang="en-GB" sz="2400" dirty="0">
                <a:solidFill>
                  <a:prstClr val="black"/>
                </a:solidFill>
                <a:latin typeface="Century Gothic" panose="020B0502020202020204" pitchFamily="34" charset="0"/>
              </a:rPr>
              <a:t>,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a decrease for males and an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increase for females</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Novel Opioids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related deaths has increased from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3 to 39</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 registered in 2022, so won’t account for recent nitazenes deaths in 2023/24.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FA96495-9AAC-B5DA-219B-1A08BAA572F2}"/>
              </a:ext>
            </a:extLst>
          </p:cNvPr>
          <p:cNvSpPr txBox="1"/>
          <p:nvPr/>
        </p:nvSpPr>
        <p:spPr>
          <a:xfrm>
            <a:off x="8523791" y="2511471"/>
            <a:ext cx="3308475" cy="3108543"/>
          </a:xfrm>
          <a:prstGeom prst="rect">
            <a:avLst/>
          </a:prstGeom>
          <a:solidFill>
            <a:srgbClr val="F6509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This represents a growing Public Health Crisis &amp; the highest number ever reported since records began in 1993</a:t>
            </a:r>
            <a:r>
              <a:rPr kumimoji="0" lang="en-GB" sz="2800" b="1" i="0" u="none" strike="noStrike" kern="1200" cap="none" spc="0" normalizeH="0" baseline="0" noProof="0" dirty="0">
                <a:ln>
                  <a:noFill/>
                </a:ln>
                <a:solidFill>
                  <a:srgbClr val="F65097"/>
                </a:solidFill>
                <a:effectLst/>
                <a:uLnTx/>
                <a:uFillTx/>
                <a:latin typeface="Century Gothic" panose="020B0502020202020204" pitchFamily="34" charset="0"/>
              </a:rPr>
              <a:t>.  </a:t>
            </a:r>
          </a:p>
        </p:txBody>
      </p:sp>
      <p:sp>
        <p:nvSpPr>
          <p:cNvPr id="5" name="TextBox 4">
            <a:extLst>
              <a:ext uri="{FF2B5EF4-FFF2-40B4-BE49-F238E27FC236}">
                <a16:creationId xmlns:a16="http://schemas.microsoft.com/office/drawing/2014/main" id="{3476CF02-16B8-D918-E3EE-81AC9B67EAB2}"/>
              </a:ext>
            </a:extLst>
          </p:cNvPr>
          <p:cNvSpPr txBox="1"/>
          <p:nvPr/>
        </p:nvSpPr>
        <p:spPr>
          <a:xfrm>
            <a:off x="4227871" y="6490697"/>
            <a:ext cx="8042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ONS report of drug poisoning deaths registered in 2022 in England and Wales (released 19/12/2023).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6">
            <a:extLst>
              <a:ext uri="{FF2B5EF4-FFF2-40B4-BE49-F238E27FC236}">
                <a16:creationId xmlns:a16="http://schemas.microsoft.com/office/drawing/2014/main" id="{A8D1C3AA-DC49-855C-B4B0-C759DD46210B}"/>
              </a:ext>
            </a:extLst>
          </p:cNvPr>
          <p:cNvSpPr txBox="1">
            <a:spLocks/>
          </p:cNvSpPr>
          <p:nvPr/>
        </p:nvSpPr>
        <p:spPr>
          <a:xfrm>
            <a:off x="415193" y="288776"/>
            <a:ext cx="6966682"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What </a:t>
            </a:r>
            <a:r>
              <a:rPr lang="en-GB" b="1" dirty="0">
                <a:solidFill>
                  <a:srgbClr val="FF9900"/>
                </a:solidFill>
                <a:latin typeface="Century Gothic" panose="020B0502020202020204" pitchFamily="34" charset="0"/>
              </a:rPr>
              <a:t>is the context</a:t>
            </a:r>
            <a: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a:t>
            </a:r>
          </a:p>
        </p:txBody>
      </p:sp>
      <p:grpSp>
        <p:nvGrpSpPr>
          <p:cNvPr id="6" name="object 8">
            <a:extLst>
              <a:ext uri="{FF2B5EF4-FFF2-40B4-BE49-F238E27FC236}">
                <a16:creationId xmlns:a16="http://schemas.microsoft.com/office/drawing/2014/main" id="{EF1E85E3-9A36-715C-45D4-34F7CF056497}"/>
              </a:ext>
            </a:extLst>
          </p:cNvPr>
          <p:cNvGrpSpPr/>
          <p:nvPr/>
        </p:nvGrpSpPr>
        <p:grpSpPr>
          <a:xfrm rot="16200000">
            <a:off x="10300155" y="296460"/>
            <a:ext cx="2212801" cy="1570891"/>
            <a:chOff x="3128114" y="3645001"/>
            <a:chExt cx="7564120" cy="3915410"/>
          </a:xfrm>
        </p:grpSpPr>
        <p:sp>
          <p:nvSpPr>
            <p:cNvPr id="7" name="object 9">
              <a:extLst>
                <a:ext uri="{FF2B5EF4-FFF2-40B4-BE49-F238E27FC236}">
                  <a16:creationId xmlns:a16="http://schemas.microsoft.com/office/drawing/2014/main" id="{6D68802F-D369-BF8F-9724-A432AAEDC5CC}"/>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 name="object 10">
              <a:extLst>
                <a:ext uri="{FF2B5EF4-FFF2-40B4-BE49-F238E27FC236}">
                  <a16:creationId xmlns:a16="http://schemas.microsoft.com/office/drawing/2014/main" id="{464EFD90-87E6-C413-E7A2-BF718EE13B54}"/>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object 11">
              <a:extLst>
                <a:ext uri="{FF2B5EF4-FFF2-40B4-BE49-F238E27FC236}">
                  <a16:creationId xmlns:a16="http://schemas.microsoft.com/office/drawing/2014/main" id="{36EB4F1D-7929-028A-A6E2-91FF96CF9C20}"/>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 name="object 12">
              <a:extLst>
                <a:ext uri="{FF2B5EF4-FFF2-40B4-BE49-F238E27FC236}">
                  <a16:creationId xmlns:a16="http://schemas.microsoft.com/office/drawing/2014/main" id="{B3CFD0B8-44CC-664F-F083-21D883C96771}"/>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317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1F29-1647-A683-E6C4-5DF4AEC1EBAC}"/>
              </a:ext>
            </a:extLst>
          </p:cNvPr>
          <p:cNvSpPr>
            <a:spLocks noGrp="1"/>
          </p:cNvSpPr>
          <p:nvPr>
            <p:ph type="title"/>
          </p:nvPr>
        </p:nvSpPr>
        <p:spPr>
          <a:xfrm>
            <a:off x="705035" y="409513"/>
            <a:ext cx="10515600" cy="1325563"/>
          </a:xfrm>
        </p:spPr>
        <p:txBody>
          <a:bodyPr>
            <a:normAutofit/>
          </a:bodyPr>
          <a:lstStyle/>
          <a:p>
            <a:r>
              <a:rPr lang="en-GB" sz="3200" b="1" dirty="0">
                <a:solidFill>
                  <a:srgbClr val="000000"/>
                </a:solidFill>
                <a:effectLst/>
                <a:latin typeface="Helvetica" panose="020B0604020202020204" pitchFamily="34" charset="0"/>
                <a:ea typeface="Times New Roman" panose="02020603050405020304" pitchFamily="18" charset="0"/>
              </a:rPr>
              <a:t>Substance Misuse Update for </a:t>
            </a:r>
            <a:r>
              <a:rPr lang="en-GB" sz="3200" b="1" dirty="0">
                <a:solidFill>
                  <a:srgbClr val="000000"/>
                </a:solidFill>
                <a:latin typeface="Helvetica" panose="020B0604020202020204" pitchFamily="34" charset="0"/>
                <a:ea typeface="Times New Roman" panose="02020603050405020304" pitchFamily="18" charset="0"/>
              </a:rPr>
              <a:t>C</a:t>
            </a:r>
            <a:r>
              <a:rPr lang="en-GB" sz="3200" b="1" dirty="0">
                <a:solidFill>
                  <a:srgbClr val="000000"/>
                </a:solidFill>
                <a:effectLst/>
                <a:latin typeface="Helvetica" panose="020B0604020202020204" pitchFamily="34" charset="0"/>
                <a:ea typeface="Times New Roman" panose="02020603050405020304" pitchFamily="18" charset="0"/>
              </a:rPr>
              <a:t>ommunity </a:t>
            </a:r>
            <a:r>
              <a:rPr lang="en-GB" sz="3200" b="1" dirty="0">
                <a:solidFill>
                  <a:srgbClr val="000000"/>
                </a:solidFill>
                <a:latin typeface="Helvetica" panose="020B0604020202020204" pitchFamily="34" charset="0"/>
                <a:ea typeface="Times New Roman" panose="02020603050405020304" pitchFamily="18" charset="0"/>
              </a:rPr>
              <a:t>P</a:t>
            </a:r>
            <a:r>
              <a:rPr lang="en-GB" sz="3200" b="1" dirty="0">
                <a:solidFill>
                  <a:srgbClr val="000000"/>
                </a:solidFill>
                <a:effectLst/>
                <a:latin typeface="Helvetica" panose="020B0604020202020204" pitchFamily="34" charset="0"/>
                <a:ea typeface="Times New Roman" panose="02020603050405020304" pitchFamily="18" charset="0"/>
              </a:rPr>
              <a:t>harmacy </a:t>
            </a:r>
            <a:r>
              <a:rPr lang="en-GB" sz="3200" b="1" dirty="0">
                <a:solidFill>
                  <a:srgbClr val="000000"/>
                </a:solidFill>
                <a:latin typeface="Helvetica" panose="020B0604020202020204" pitchFamily="34" charset="0"/>
                <a:ea typeface="Times New Roman" panose="02020603050405020304" pitchFamily="18" charset="0"/>
              </a:rPr>
              <a:t>P</a:t>
            </a:r>
            <a:r>
              <a:rPr lang="en-GB" sz="3200" b="1" dirty="0">
                <a:solidFill>
                  <a:srgbClr val="000000"/>
                </a:solidFill>
                <a:effectLst/>
                <a:latin typeface="Helvetica" panose="020B0604020202020204" pitchFamily="34" charset="0"/>
                <a:ea typeface="Times New Roman" panose="02020603050405020304" pitchFamily="18" charset="0"/>
              </a:rPr>
              <a:t>roviders in Gateshead and South </a:t>
            </a:r>
            <a:r>
              <a:rPr lang="en-GB" sz="3200" b="1" dirty="0">
                <a:solidFill>
                  <a:srgbClr val="000000"/>
                </a:solidFill>
                <a:latin typeface="Helvetica" panose="020B0604020202020204" pitchFamily="34" charset="0"/>
                <a:ea typeface="Times New Roman" panose="02020603050405020304" pitchFamily="18" charset="0"/>
              </a:rPr>
              <a:t>T</a:t>
            </a:r>
            <a:r>
              <a:rPr lang="en-GB" sz="3200" b="1" dirty="0">
                <a:solidFill>
                  <a:srgbClr val="000000"/>
                </a:solidFill>
                <a:effectLst/>
                <a:latin typeface="Helvetica" panose="020B0604020202020204" pitchFamily="34" charset="0"/>
                <a:ea typeface="Times New Roman" panose="02020603050405020304" pitchFamily="18" charset="0"/>
              </a:rPr>
              <a:t>yneside</a:t>
            </a:r>
            <a:endParaRPr lang="en-GB" sz="3200" dirty="0"/>
          </a:p>
        </p:txBody>
      </p:sp>
      <p:sp>
        <p:nvSpPr>
          <p:cNvPr id="3" name="Content Placeholder 2">
            <a:extLst>
              <a:ext uri="{FF2B5EF4-FFF2-40B4-BE49-F238E27FC236}">
                <a16:creationId xmlns:a16="http://schemas.microsoft.com/office/drawing/2014/main" id="{D3AE2DC9-7BC1-C6A6-845C-E0CE6B536041}"/>
              </a:ext>
            </a:extLst>
          </p:cNvPr>
          <p:cNvSpPr>
            <a:spLocks noGrp="1"/>
          </p:cNvSpPr>
          <p:nvPr>
            <p:ph idx="1"/>
          </p:nvPr>
        </p:nvSpPr>
        <p:spPr/>
        <p:txBody>
          <a:bodyPr>
            <a:normAutofit fontScale="92500" lnSpcReduction="20000"/>
          </a:bodyPr>
          <a:lstStyle/>
          <a:p>
            <a:pPr marL="0" indent="0">
              <a:buNone/>
            </a:pPr>
            <a:r>
              <a:rPr lang="en-GB" dirty="0"/>
              <a:t>Agenda:</a:t>
            </a:r>
          </a:p>
          <a:p>
            <a:r>
              <a:rPr lang="en-GB" dirty="0"/>
              <a:t>Key Headline data regarding substance misuse </a:t>
            </a:r>
          </a:p>
          <a:p>
            <a:r>
              <a:rPr lang="en-GB" dirty="0"/>
              <a:t>Drug Related Deaths; The Coroner’s viewpoint</a:t>
            </a:r>
          </a:p>
          <a:p>
            <a:r>
              <a:rPr lang="en-GB" dirty="0"/>
              <a:t>Synthetic drugs: Nitazines</a:t>
            </a:r>
          </a:p>
          <a:p>
            <a:r>
              <a:rPr lang="en-GB" dirty="0"/>
              <a:t>Naloxone</a:t>
            </a:r>
          </a:p>
          <a:p>
            <a:r>
              <a:rPr lang="en-GB" dirty="0"/>
              <a:t>Brief intervention: alcohol</a:t>
            </a:r>
          </a:p>
          <a:p>
            <a:r>
              <a:rPr lang="en-GB" dirty="0"/>
              <a:t>Lived experiences</a:t>
            </a:r>
          </a:p>
          <a:p>
            <a:pPr marL="0" indent="0">
              <a:buNone/>
            </a:pPr>
            <a:endParaRPr lang="en-GB" dirty="0"/>
          </a:p>
          <a:p>
            <a:r>
              <a:rPr lang="en-GB" dirty="0"/>
              <a:t>Breakout groups: Local commissioning issues/ discussion</a:t>
            </a:r>
          </a:p>
          <a:p>
            <a:pPr lvl="1"/>
            <a:r>
              <a:rPr lang="en-GB" dirty="0"/>
              <a:t>Gateshead Recovery Partnership</a:t>
            </a:r>
          </a:p>
          <a:p>
            <a:pPr lvl="1"/>
            <a:r>
              <a:rPr lang="en-GB" dirty="0"/>
              <a:t>South Tyneside Adult Recovery Service </a:t>
            </a:r>
          </a:p>
        </p:txBody>
      </p:sp>
    </p:spTree>
    <p:extLst>
      <p:ext uri="{BB962C8B-B14F-4D97-AF65-F5344CB8AC3E}">
        <p14:creationId xmlns:p14="http://schemas.microsoft.com/office/powerpoint/2010/main" val="4077974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73508A-2C0A-8E0D-22E8-35159C2B3088}"/>
              </a:ext>
            </a:extLst>
          </p:cNvPr>
          <p:cNvSpPr txBox="1">
            <a:spLocks/>
          </p:cNvSpPr>
          <p:nvPr/>
        </p:nvSpPr>
        <p:spPr>
          <a:xfrm>
            <a:off x="307181" y="280405"/>
            <a:ext cx="11577638"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How is the drug market changing?</a:t>
            </a:r>
            <a:endPar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br>
            <a:endParaRPr kumimoji="0" lang="en-GB" sz="44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1E364C46-149B-9A96-3547-A3CC29C71598}"/>
              </a:ext>
            </a:extLst>
          </p:cNvPr>
          <p:cNvSpPr txBox="1"/>
          <p:nvPr/>
        </p:nvSpPr>
        <p:spPr>
          <a:xfrm>
            <a:off x="307181" y="1125054"/>
            <a:ext cx="11577638"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Increased levels of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fatal overdose in 2023</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large clusters of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NFO early 2024</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Increased reports of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higher prevalence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of New Synthetic Opiates (NSOs) , in both opiate and non-opiate illicit supply (wedinos)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Research: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(ALCIS, WHO, David Mansfield) shows sustained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Intel from NCA/Border Force/Customs;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seizures, cutting agents and availability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Heroin decreased in purity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dirty="0">
                <a:solidFill>
                  <a:prstClr val="black"/>
                </a:solidFill>
                <a:latin typeface="Century Gothic" panose="020B0502020202020204" pitchFamily="34" charset="0"/>
              </a:rPr>
              <a:t>Using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unmet need data,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c</a:t>
            </a:r>
            <a:r>
              <a:rPr lang="en-GB" sz="2400" dirty="0">
                <a:solidFill>
                  <a:prstClr val="black"/>
                </a:solidFill>
                <a:latin typeface="Century Gothic" panose="020B0502020202020204" pitchFamily="34" charset="0"/>
              </a:rPr>
              <a:t>an</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see the potential for increased referral rates for structured treatment</a:t>
            </a:r>
          </a:p>
        </p:txBody>
      </p:sp>
      <p:grpSp>
        <p:nvGrpSpPr>
          <p:cNvPr id="2" name="object 8">
            <a:extLst>
              <a:ext uri="{FF2B5EF4-FFF2-40B4-BE49-F238E27FC236}">
                <a16:creationId xmlns:a16="http://schemas.microsoft.com/office/drawing/2014/main" id="{AB2033B2-92C0-23FE-5EEC-3BA00543FA5A}"/>
              </a:ext>
            </a:extLst>
          </p:cNvPr>
          <p:cNvGrpSpPr/>
          <p:nvPr/>
        </p:nvGrpSpPr>
        <p:grpSpPr>
          <a:xfrm rot="16200000">
            <a:off x="10300155" y="296460"/>
            <a:ext cx="2212801" cy="1570891"/>
            <a:chOff x="3128114" y="3645001"/>
            <a:chExt cx="7564120" cy="3915410"/>
          </a:xfrm>
        </p:grpSpPr>
        <p:sp>
          <p:nvSpPr>
            <p:cNvPr id="3" name="object 9">
              <a:extLst>
                <a:ext uri="{FF2B5EF4-FFF2-40B4-BE49-F238E27FC236}">
                  <a16:creationId xmlns:a16="http://schemas.microsoft.com/office/drawing/2014/main" id="{C6758F19-85F7-A9CD-9956-083C46428354}"/>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 name="object 10">
              <a:extLst>
                <a:ext uri="{FF2B5EF4-FFF2-40B4-BE49-F238E27FC236}">
                  <a16:creationId xmlns:a16="http://schemas.microsoft.com/office/drawing/2014/main" id="{09972A21-4BA6-80B3-3DCC-048A499C5681}"/>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object 11">
              <a:extLst>
                <a:ext uri="{FF2B5EF4-FFF2-40B4-BE49-F238E27FC236}">
                  <a16:creationId xmlns:a16="http://schemas.microsoft.com/office/drawing/2014/main" id="{D77B987C-A083-E9B9-9886-093D53BE06AE}"/>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 name="object 12">
              <a:extLst>
                <a:ext uri="{FF2B5EF4-FFF2-40B4-BE49-F238E27FC236}">
                  <a16:creationId xmlns:a16="http://schemas.microsoft.com/office/drawing/2014/main" id="{9500301B-799D-03BA-B685-FF2115773C63}"/>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91933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8F52-3E39-C644-562F-A08D005264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7E69D4A-8F2F-B58A-D8D2-BD915C18B3ED}"/>
              </a:ext>
            </a:extLst>
          </p:cNvPr>
          <p:cNvSpPr txBox="1">
            <a:spLocks/>
          </p:cNvSpPr>
          <p:nvPr/>
        </p:nvSpPr>
        <p:spPr>
          <a:xfrm>
            <a:off x="307181" y="280405"/>
            <a:ext cx="11577638"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How is the drug market changing?</a:t>
            </a:r>
            <a:endPar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br>
            <a:endParaRPr kumimoji="0" lang="en-GB" sz="44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grpSp>
        <p:nvGrpSpPr>
          <p:cNvPr id="2" name="object 8">
            <a:extLst>
              <a:ext uri="{FF2B5EF4-FFF2-40B4-BE49-F238E27FC236}">
                <a16:creationId xmlns:a16="http://schemas.microsoft.com/office/drawing/2014/main" id="{1A928317-E44A-6696-715E-9261034A756C}"/>
              </a:ext>
            </a:extLst>
          </p:cNvPr>
          <p:cNvGrpSpPr/>
          <p:nvPr/>
        </p:nvGrpSpPr>
        <p:grpSpPr>
          <a:xfrm rot="16200000">
            <a:off x="10300155" y="296460"/>
            <a:ext cx="2212801" cy="1570891"/>
            <a:chOff x="3128114" y="3645001"/>
            <a:chExt cx="7564120" cy="3915410"/>
          </a:xfrm>
        </p:grpSpPr>
        <p:sp>
          <p:nvSpPr>
            <p:cNvPr id="3" name="object 9">
              <a:extLst>
                <a:ext uri="{FF2B5EF4-FFF2-40B4-BE49-F238E27FC236}">
                  <a16:creationId xmlns:a16="http://schemas.microsoft.com/office/drawing/2014/main" id="{EB26C98A-EA22-5ECB-A752-9E06F17F13E4}"/>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 name="object 10">
              <a:extLst>
                <a:ext uri="{FF2B5EF4-FFF2-40B4-BE49-F238E27FC236}">
                  <a16:creationId xmlns:a16="http://schemas.microsoft.com/office/drawing/2014/main" id="{2F4FEBB8-4DFD-F737-CDC1-BA89EFA526CC}"/>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object 11">
              <a:extLst>
                <a:ext uri="{FF2B5EF4-FFF2-40B4-BE49-F238E27FC236}">
                  <a16:creationId xmlns:a16="http://schemas.microsoft.com/office/drawing/2014/main" id="{38C10684-D1D1-449E-C19C-4327CF50D364}"/>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 name="object 12">
              <a:extLst>
                <a:ext uri="{FF2B5EF4-FFF2-40B4-BE49-F238E27FC236}">
                  <a16:creationId xmlns:a16="http://schemas.microsoft.com/office/drawing/2014/main" id="{FBF6B63D-8E2F-2CA3-0CF3-38AE20EB42B8}"/>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4195E085-5B25-1C12-3B94-E94116FB7E53}"/>
              </a:ext>
            </a:extLst>
          </p:cNvPr>
          <p:cNvPicPr>
            <a:picLocks noChangeAspect="1"/>
          </p:cNvPicPr>
          <p:nvPr/>
        </p:nvPicPr>
        <p:blipFill rotWithShape="1">
          <a:blip r:embed="rId3"/>
          <a:srcRect b="22770"/>
          <a:stretch/>
        </p:blipFill>
        <p:spPr>
          <a:xfrm>
            <a:off x="1736033" y="1041886"/>
            <a:ext cx="7588942" cy="5715686"/>
          </a:xfrm>
          <a:prstGeom prst="rect">
            <a:avLst/>
          </a:prstGeom>
        </p:spPr>
      </p:pic>
    </p:spTree>
    <p:extLst>
      <p:ext uri="{BB962C8B-B14F-4D97-AF65-F5344CB8AC3E}">
        <p14:creationId xmlns:p14="http://schemas.microsoft.com/office/powerpoint/2010/main" val="2405199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4FCF5E-FE45-245E-2ACC-745CC006CC65}"/>
              </a:ext>
            </a:extLst>
          </p:cNvPr>
          <p:cNvPicPr>
            <a:picLocks noChangeAspect="1"/>
          </p:cNvPicPr>
          <p:nvPr/>
        </p:nvPicPr>
        <p:blipFill>
          <a:blip r:embed="rId2"/>
          <a:stretch>
            <a:fillRect/>
          </a:stretch>
        </p:blipFill>
        <p:spPr>
          <a:xfrm>
            <a:off x="1436284" y="0"/>
            <a:ext cx="9319431" cy="6858000"/>
          </a:xfrm>
          <a:prstGeom prst="rect">
            <a:avLst/>
          </a:prstGeom>
        </p:spPr>
      </p:pic>
    </p:spTree>
    <p:extLst>
      <p:ext uri="{BB962C8B-B14F-4D97-AF65-F5344CB8AC3E}">
        <p14:creationId xmlns:p14="http://schemas.microsoft.com/office/powerpoint/2010/main" val="2165364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9E83-E374-5CB4-69C7-A3A113E3A6A2}"/>
              </a:ext>
            </a:extLst>
          </p:cNvPr>
          <p:cNvSpPr>
            <a:spLocks noGrp="1"/>
          </p:cNvSpPr>
          <p:nvPr>
            <p:ph type="title"/>
          </p:nvPr>
        </p:nvSpPr>
        <p:spPr>
          <a:xfrm>
            <a:off x="536760" y="138728"/>
            <a:ext cx="10515600" cy="1325563"/>
          </a:xfrm>
        </p:spPr>
        <p:txBody>
          <a:bodyPr/>
          <a:lstStyle/>
          <a:p>
            <a:r>
              <a:rPr lang="en-GB" b="1" dirty="0">
                <a:solidFill>
                  <a:srgbClr val="FF9900"/>
                </a:solidFill>
                <a:latin typeface="Century Gothic" panose="020B0502020202020204" pitchFamily="34" charset="0"/>
                <a:ea typeface="+mn-ea"/>
                <a:cs typeface="+mn-cs"/>
              </a:rPr>
              <a:t>What is the scale of the problem?</a:t>
            </a:r>
            <a:endParaRPr lang="en-GB" dirty="0"/>
          </a:p>
        </p:txBody>
      </p:sp>
      <p:sp>
        <p:nvSpPr>
          <p:cNvPr id="5" name="TextBox 4">
            <a:extLst>
              <a:ext uri="{FF2B5EF4-FFF2-40B4-BE49-F238E27FC236}">
                <a16:creationId xmlns:a16="http://schemas.microsoft.com/office/drawing/2014/main" id="{97C96A59-0350-5022-7827-688D86EB35EA}"/>
              </a:ext>
            </a:extLst>
          </p:cNvPr>
          <p:cNvSpPr txBox="1"/>
          <p:nvPr/>
        </p:nvSpPr>
        <p:spPr>
          <a:xfrm>
            <a:off x="668215" y="1442703"/>
            <a:ext cx="10855569" cy="5262979"/>
          </a:xfrm>
          <a:prstGeom prst="rect">
            <a:avLst/>
          </a:prstGeom>
          <a:noFill/>
        </p:spPr>
        <p:txBody>
          <a:bodyPr wrap="square">
            <a:spAutoFit/>
          </a:bodyPr>
          <a:lstStyle/>
          <a:p>
            <a:pPr marL="285750" indent="-285750">
              <a:buFont typeface="Arial" panose="020B0604020202020204" pitchFamily="34" charset="0"/>
              <a:buChar char="•"/>
            </a:pPr>
            <a:r>
              <a:rPr lang="en-GB" sz="2400" b="0" i="0" dirty="0">
                <a:solidFill>
                  <a:srgbClr val="000000"/>
                </a:solidFill>
                <a:effectLst/>
                <a:latin typeface="Century Gothic" panose="020B0502020202020204" pitchFamily="34" charset="0"/>
              </a:rPr>
              <a:t>Unfortunately, we </a:t>
            </a:r>
            <a:r>
              <a:rPr lang="en-GB" sz="2400" b="1" i="0" dirty="0">
                <a:solidFill>
                  <a:srgbClr val="000000"/>
                </a:solidFill>
                <a:effectLst/>
                <a:latin typeface="Century Gothic" panose="020B0502020202020204" pitchFamily="34" charset="0"/>
              </a:rPr>
              <a:t>don’t know the scale of the problem</a:t>
            </a:r>
            <a:r>
              <a:rPr lang="en-GB" sz="2400" b="0" i="0" dirty="0">
                <a:solidFill>
                  <a:srgbClr val="000000"/>
                </a:solidFill>
                <a:effectLst/>
                <a:latin typeface="Century Gothic" panose="020B0502020202020204" pitchFamily="34" charset="0"/>
              </a:rPr>
              <a:t>.</a:t>
            </a:r>
            <a:endParaRPr lang="en-GB" sz="2400" dirty="0">
              <a:solidFill>
                <a:srgbClr val="000000"/>
              </a:solidFill>
              <a:latin typeface="Century Gothic" panose="020B0502020202020204" pitchFamily="34" charset="0"/>
            </a:endParaRPr>
          </a:p>
          <a:p>
            <a:pPr marL="285750" indent="-285750">
              <a:buFont typeface="Arial" panose="020B0604020202020204" pitchFamily="34" charset="0"/>
              <a:buChar char="•"/>
            </a:pPr>
            <a:endParaRPr lang="en-GB" sz="2400" b="0" i="0"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GB" sz="2400" b="0" i="0" dirty="0">
                <a:solidFill>
                  <a:srgbClr val="000000"/>
                </a:solidFill>
                <a:effectLst/>
                <a:latin typeface="Century Gothic" panose="020B0502020202020204" pitchFamily="34" charset="0"/>
              </a:rPr>
              <a:t>Most </a:t>
            </a:r>
            <a:r>
              <a:rPr lang="en-GB" sz="2400" b="1" i="0" dirty="0">
                <a:solidFill>
                  <a:srgbClr val="000000"/>
                </a:solidFill>
                <a:effectLst/>
                <a:latin typeface="Century Gothic" panose="020B0502020202020204" pitchFamily="34" charset="0"/>
              </a:rPr>
              <a:t>laboratories don’t routinely test </a:t>
            </a:r>
            <a:r>
              <a:rPr lang="en-GB" sz="2400" b="0" i="0" dirty="0">
                <a:solidFill>
                  <a:srgbClr val="000000"/>
                </a:solidFill>
                <a:effectLst/>
                <a:latin typeface="Century Gothic" panose="020B0502020202020204" pitchFamily="34" charset="0"/>
              </a:rPr>
              <a:t>for novel or uncommonly used drugs. </a:t>
            </a:r>
          </a:p>
          <a:p>
            <a:pPr marL="285750" indent="-285750">
              <a:buFont typeface="Arial" panose="020B0604020202020204" pitchFamily="34" charset="0"/>
              <a:buChar char="•"/>
            </a:pPr>
            <a:endParaRPr lang="en-GB" sz="24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GB" sz="2400" dirty="0">
                <a:solidFill>
                  <a:srgbClr val="000000"/>
                </a:solidFill>
                <a:latin typeface="Century Gothic" panose="020B0502020202020204" pitchFamily="34" charset="0"/>
              </a:rPr>
              <a:t>D</a:t>
            </a:r>
            <a:r>
              <a:rPr lang="en-GB" sz="2400" b="0" i="0" dirty="0">
                <a:solidFill>
                  <a:srgbClr val="000000"/>
                </a:solidFill>
                <a:effectLst/>
                <a:latin typeface="Century Gothic" panose="020B0502020202020204" pitchFamily="34" charset="0"/>
              </a:rPr>
              <a:t>eaths recorded as related to heroin or other common drugs might also have taken Nitazenes or other substances which have </a:t>
            </a:r>
            <a:r>
              <a:rPr lang="en-GB" sz="2400" b="1" i="0" dirty="0">
                <a:solidFill>
                  <a:srgbClr val="000000"/>
                </a:solidFill>
                <a:effectLst/>
                <a:latin typeface="Century Gothic" panose="020B0502020202020204" pitchFamily="34" charset="0"/>
              </a:rPr>
              <a:t>gone undetected.</a:t>
            </a:r>
          </a:p>
          <a:p>
            <a:pPr marL="285750" indent="-285750">
              <a:buFont typeface="Arial" panose="020B0604020202020204" pitchFamily="34" charset="0"/>
              <a:buChar char="•"/>
            </a:pPr>
            <a:endParaRPr lang="en-GB" sz="24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GB" sz="2400" b="1" dirty="0">
                <a:solidFill>
                  <a:srgbClr val="000000"/>
                </a:solidFill>
                <a:latin typeface="Century Gothic" panose="020B0502020202020204" pitchFamily="34" charset="0"/>
              </a:rPr>
              <a:t>Xylazine and Fentanyl </a:t>
            </a:r>
            <a:r>
              <a:rPr lang="en-GB" sz="2400" dirty="0">
                <a:solidFill>
                  <a:srgbClr val="000000"/>
                </a:solidFill>
                <a:latin typeface="Century Gothic" panose="020B0502020202020204" pitchFamily="34" charset="0"/>
              </a:rPr>
              <a:t>are also a risk and are present to some extent in the drug supply</a:t>
            </a:r>
          </a:p>
          <a:p>
            <a:pPr marL="285750" indent="-285750">
              <a:buFont typeface="Arial" panose="020B0604020202020204" pitchFamily="34" charset="0"/>
              <a:buChar char="•"/>
            </a:pPr>
            <a:endParaRPr lang="en-GB" sz="24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GB" sz="2400" dirty="0">
                <a:solidFill>
                  <a:srgbClr val="000000"/>
                </a:solidFill>
                <a:latin typeface="Century Gothic" panose="020B0502020202020204" pitchFamily="34" charset="0"/>
              </a:rPr>
              <a:t>Currently, </a:t>
            </a:r>
            <a:r>
              <a:rPr lang="en-GB" sz="2400" b="1" dirty="0">
                <a:solidFill>
                  <a:srgbClr val="000000"/>
                </a:solidFill>
                <a:latin typeface="Century Gothic" panose="020B0502020202020204" pitchFamily="34" charset="0"/>
              </a:rPr>
              <a:t>National Crime Agency don’t see new routes/supply </a:t>
            </a:r>
            <a:r>
              <a:rPr lang="en-GB" sz="2400" dirty="0">
                <a:solidFill>
                  <a:srgbClr val="000000"/>
                </a:solidFill>
                <a:latin typeface="Century Gothic" panose="020B0502020202020204" pitchFamily="34" charset="0"/>
              </a:rPr>
              <a:t>coming into Europe from South America </a:t>
            </a:r>
            <a:endParaRPr lang="en-GB" sz="2400" dirty="0">
              <a:latin typeface="Century Gothic" panose="020B0502020202020204" pitchFamily="34" charset="0"/>
            </a:endParaRPr>
          </a:p>
        </p:txBody>
      </p:sp>
      <p:grpSp>
        <p:nvGrpSpPr>
          <p:cNvPr id="6" name="object 8">
            <a:extLst>
              <a:ext uri="{FF2B5EF4-FFF2-40B4-BE49-F238E27FC236}">
                <a16:creationId xmlns:a16="http://schemas.microsoft.com/office/drawing/2014/main" id="{2FC86DDE-CF54-DD21-FBDB-9A78DF9F851A}"/>
              </a:ext>
            </a:extLst>
          </p:cNvPr>
          <p:cNvGrpSpPr/>
          <p:nvPr/>
        </p:nvGrpSpPr>
        <p:grpSpPr>
          <a:xfrm rot="16200000">
            <a:off x="10300155" y="296460"/>
            <a:ext cx="2212801" cy="1570891"/>
            <a:chOff x="3128114" y="3645001"/>
            <a:chExt cx="7564120" cy="3915410"/>
          </a:xfrm>
        </p:grpSpPr>
        <p:sp>
          <p:nvSpPr>
            <p:cNvPr id="7" name="object 9">
              <a:extLst>
                <a:ext uri="{FF2B5EF4-FFF2-40B4-BE49-F238E27FC236}">
                  <a16:creationId xmlns:a16="http://schemas.microsoft.com/office/drawing/2014/main" id="{0F81F1BC-5520-A9BA-37BF-5564786C3763}"/>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8" name="object 10">
              <a:extLst>
                <a:ext uri="{FF2B5EF4-FFF2-40B4-BE49-F238E27FC236}">
                  <a16:creationId xmlns:a16="http://schemas.microsoft.com/office/drawing/2014/main" id="{DD093BE1-FE7D-7E9E-6EEB-FCC79FC5251B}"/>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9" name="object 11">
              <a:extLst>
                <a:ext uri="{FF2B5EF4-FFF2-40B4-BE49-F238E27FC236}">
                  <a16:creationId xmlns:a16="http://schemas.microsoft.com/office/drawing/2014/main" id="{98FED06D-3DF1-7C6C-D4D6-75DFDA67E0B4}"/>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10" name="object 12">
              <a:extLst>
                <a:ext uri="{FF2B5EF4-FFF2-40B4-BE49-F238E27FC236}">
                  <a16:creationId xmlns:a16="http://schemas.microsoft.com/office/drawing/2014/main" id="{3921D4E1-01F1-C6F4-7A9F-8325C21C86E5}"/>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868925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73508A-2C0A-8E0D-22E8-35159C2B3088}"/>
              </a:ext>
            </a:extLst>
          </p:cNvPr>
          <p:cNvSpPr txBox="1">
            <a:spLocks/>
          </p:cNvSpPr>
          <p:nvPr/>
        </p:nvSpPr>
        <p:spPr>
          <a:xfrm>
            <a:off x="415193" y="288776"/>
            <a:ext cx="6966682"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‘September 2024’?</a:t>
            </a:r>
            <a:endParaRPr kumimoji="0" lang="en-GB" sz="4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br>
            <a:endParaRPr kumimoji="0" lang="en-GB" sz="44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1E364C46-149B-9A96-3547-A3CC29C71598}"/>
              </a:ext>
            </a:extLst>
          </p:cNvPr>
          <p:cNvSpPr txBox="1"/>
          <p:nvPr/>
        </p:nvSpPr>
        <p:spPr>
          <a:xfrm>
            <a:off x="395287" y="1090864"/>
            <a:ext cx="1140142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a:t>
            </a:r>
            <a:r>
              <a:rPr kumimoji="0" lang="en-GB"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see the following for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September 2024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Heroin will either:</a:t>
            </a:r>
          </a:p>
          <a:p>
            <a:pPr marL="457200" marR="0" lvl="0" indent="-457200" algn="l" defTabSz="914400" rtl="0" eaLnBrk="1" fontAlgn="auto" latinLnBrk="0" hangingPunct="1">
              <a:lnSpc>
                <a:spcPct val="100000"/>
              </a:lnSpc>
              <a:spcBef>
                <a:spcPts val="0"/>
              </a:spcBef>
              <a:spcAft>
                <a:spcPts val="0"/>
              </a:spcAft>
              <a:buClrTx/>
              <a:buSzTx/>
              <a:buFontTx/>
              <a:buAutoNum type="alphaLcParenBoth"/>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be available </a:t>
            </a:r>
          </a:p>
          <a:p>
            <a:pPr marL="457200" marR="0" lvl="0" indent="-457200" algn="l" defTabSz="914400" rtl="0" eaLnBrk="1" fontAlgn="auto" latinLnBrk="0" hangingPunct="1">
              <a:lnSpc>
                <a:spcPct val="100000"/>
              </a:lnSpc>
              <a:spcBef>
                <a:spcPts val="0"/>
              </a:spcBef>
              <a:spcAft>
                <a:spcPts val="0"/>
              </a:spcAft>
              <a:buClrTx/>
              <a:buSzTx/>
              <a:buFontTx/>
              <a:buAutoNum type="alphaLcParenBoth"/>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Heavily cut with NSOs </a:t>
            </a:r>
          </a:p>
          <a:p>
            <a:pPr marL="457200" marR="0" lvl="0" indent="-457200" algn="l" defTabSz="914400" rtl="0" eaLnBrk="1" fontAlgn="auto" latinLnBrk="0" hangingPunct="1">
              <a:lnSpc>
                <a:spcPct val="100000"/>
              </a:lnSpc>
              <a:spcBef>
                <a:spcPts val="0"/>
              </a:spcBef>
              <a:spcAft>
                <a:spcPts val="0"/>
              </a:spcAft>
              <a:buClrTx/>
              <a:buSzTx/>
              <a:buFontTx/>
              <a:buAutoNum type="alphaLcParenBoth"/>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Too expensive for many people who use drugs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Based on 2023 OD stats &amp; North American experience,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overdoses will continue to increase in this environment.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Based on levels of Heroin and Crack use this puts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300,000 people at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Failed on drug strategy targets on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preventing 1000 DRDs.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object 8">
            <a:extLst>
              <a:ext uri="{FF2B5EF4-FFF2-40B4-BE49-F238E27FC236}">
                <a16:creationId xmlns:a16="http://schemas.microsoft.com/office/drawing/2014/main" id="{69D1FA37-6D1B-4FCC-1D8F-745C0B63833B}"/>
              </a:ext>
            </a:extLst>
          </p:cNvPr>
          <p:cNvGrpSpPr/>
          <p:nvPr/>
        </p:nvGrpSpPr>
        <p:grpSpPr>
          <a:xfrm rot="16200000">
            <a:off x="10300155" y="296460"/>
            <a:ext cx="2212801" cy="1570891"/>
            <a:chOff x="3128114" y="3645001"/>
            <a:chExt cx="7564120" cy="3915410"/>
          </a:xfrm>
        </p:grpSpPr>
        <p:sp>
          <p:nvSpPr>
            <p:cNvPr id="3" name="object 9">
              <a:extLst>
                <a:ext uri="{FF2B5EF4-FFF2-40B4-BE49-F238E27FC236}">
                  <a16:creationId xmlns:a16="http://schemas.microsoft.com/office/drawing/2014/main" id="{1D7CF53A-6821-BFC1-E700-A63B19E6BFBC}"/>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4" name="object 10">
              <a:extLst>
                <a:ext uri="{FF2B5EF4-FFF2-40B4-BE49-F238E27FC236}">
                  <a16:creationId xmlns:a16="http://schemas.microsoft.com/office/drawing/2014/main" id="{4E46E23F-F88E-B4EF-B296-66FEE2288155}"/>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5" name="object 11">
              <a:extLst>
                <a:ext uri="{FF2B5EF4-FFF2-40B4-BE49-F238E27FC236}">
                  <a16:creationId xmlns:a16="http://schemas.microsoft.com/office/drawing/2014/main" id="{1AE37FD6-E3EB-CDC7-A62C-A6725307C6BA}"/>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6" name="object 12">
              <a:extLst>
                <a:ext uri="{FF2B5EF4-FFF2-40B4-BE49-F238E27FC236}">
                  <a16:creationId xmlns:a16="http://schemas.microsoft.com/office/drawing/2014/main" id="{C2956C0B-966E-D717-0611-9D66F4AC05AD}"/>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37159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73508A-2C0A-8E0D-22E8-35159C2B3088}"/>
              </a:ext>
            </a:extLst>
          </p:cNvPr>
          <p:cNvSpPr txBox="1">
            <a:spLocks/>
          </p:cNvSpPr>
          <p:nvPr/>
        </p:nvSpPr>
        <p:spPr>
          <a:xfrm>
            <a:off x="415193" y="288776"/>
            <a:ext cx="6966682"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Who is at most risk?</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br>
            <a:endParaRPr kumimoji="0" lang="en-GB" sz="44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1E364C46-149B-9A96-3547-A3CC29C71598}"/>
              </a:ext>
            </a:extLst>
          </p:cNvPr>
          <p:cNvSpPr txBox="1"/>
          <p:nvPr/>
        </p:nvSpPr>
        <p:spPr>
          <a:xfrm>
            <a:off x="395287" y="1370183"/>
            <a:ext cx="11401425"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Long-term</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heroin users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(highest number of NFO/deaths)</a:t>
            </a:r>
            <a:r>
              <a:rPr lang="en-GB" sz="2800" dirty="0">
                <a:solidFill>
                  <a:prstClr val="black"/>
                </a:solidFill>
                <a:latin typeface="Century Gothic" panose="020B0502020202020204" pitchFamily="34" charset="0"/>
              </a:rPr>
              <a:t> who use alone (60% fatal OD when people use alone) </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in treatment using on top = approx. 11,400 (22.5%)</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Non-opiate users </a:t>
            </a:r>
            <a:r>
              <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exposed to Nitazenes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 not prepared for the risks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who use drugs and are </a:t>
            </a:r>
            <a:r>
              <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in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object 8">
            <a:extLst>
              <a:ext uri="{FF2B5EF4-FFF2-40B4-BE49-F238E27FC236}">
                <a16:creationId xmlns:a16="http://schemas.microsoft.com/office/drawing/2014/main" id="{196B0DBF-C611-917D-9F20-84C4C511842B}"/>
              </a:ext>
            </a:extLst>
          </p:cNvPr>
          <p:cNvGrpSpPr/>
          <p:nvPr/>
        </p:nvGrpSpPr>
        <p:grpSpPr>
          <a:xfrm rot="16200000">
            <a:off x="10300155" y="296460"/>
            <a:ext cx="2212801" cy="1570891"/>
            <a:chOff x="3128114" y="3645001"/>
            <a:chExt cx="7564120" cy="3915410"/>
          </a:xfrm>
        </p:grpSpPr>
        <p:sp>
          <p:nvSpPr>
            <p:cNvPr id="3" name="object 9">
              <a:extLst>
                <a:ext uri="{FF2B5EF4-FFF2-40B4-BE49-F238E27FC236}">
                  <a16:creationId xmlns:a16="http://schemas.microsoft.com/office/drawing/2014/main" id="{E6919F7E-1B63-98B1-BA88-CFC46E373C79}"/>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4" name="object 10">
              <a:extLst>
                <a:ext uri="{FF2B5EF4-FFF2-40B4-BE49-F238E27FC236}">
                  <a16:creationId xmlns:a16="http://schemas.microsoft.com/office/drawing/2014/main" id="{A3B2A0E2-F1F0-A25E-AAD9-ECA0093B0658}"/>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5" name="object 11">
              <a:extLst>
                <a:ext uri="{FF2B5EF4-FFF2-40B4-BE49-F238E27FC236}">
                  <a16:creationId xmlns:a16="http://schemas.microsoft.com/office/drawing/2014/main" id="{BA334825-A0A6-1D4E-1F99-C1922580A234}"/>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sp>
          <p:nvSpPr>
            <p:cNvPr id="6" name="object 12">
              <a:extLst>
                <a:ext uri="{FF2B5EF4-FFF2-40B4-BE49-F238E27FC236}">
                  <a16:creationId xmlns:a16="http://schemas.microsoft.com/office/drawing/2014/main" id="{6578D948-A7D8-A1FC-5345-E05C06FAA570}"/>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80379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A5D15-C599-6C3A-35E1-2386417F5C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C44DD81-F369-62F9-AFCF-B931D18A8DFB}"/>
              </a:ext>
            </a:extLst>
          </p:cNvPr>
          <p:cNvSpPr txBox="1">
            <a:spLocks/>
          </p:cNvSpPr>
          <p:nvPr/>
        </p:nvSpPr>
        <p:spPr>
          <a:xfrm>
            <a:off x="415192" y="288776"/>
            <a:ext cx="10205840"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b="1" dirty="0">
                <a:solidFill>
                  <a:srgbClr val="FF9900"/>
                </a:solidFill>
                <a:latin typeface="Century Gothic" panose="020B0502020202020204" pitchFamily="34" charset="0"/>
              </a:rPr>
              <a:t>What are we looking to do at GRP? </a:t>
            </a:r>
            <a:endPar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br>
            <a:endParaRPr kumimoji="0" lang="en-GB" sz="44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grpSp>
        <p:nvGrpSpPr>
          <p:cNvPr id="3" name="object 8">
            <a:extLst>
              <a:ext uri="{FF2B5EF4-FFF2-40B4-BE49-F238E27FC236}">
                <a16:creationId xmlns:a16="http://schemas.microsoft.com/office/drawing/2014/main" id="{74FEC577-AF10-8E90-2E5D-B0F363E98BF0}"/>
              </a:ext>
            </a:extLst>
          </p:cNvPr>
          <p:cNvGrpSpPr/>
          <p:nvPr/>
        </p:nvGrpSpPr>
        <p:grpSpPr>
          <a:xfrm rot="16200000">
            <a:off x="10300155" y="296460"/>
            <a:ext cx="2212801" cy="1570891"/>
            <a:chOff x="3128114" y="3645001"/>
            <a:chExt cx="7564120" cy="3915410"/>
          </a:xfrm>
        </p:grpSpPr>
        <p:sp>
          <p:nvSpPr>
            <p:cNvPr id="4" name="object 9">
              <a:extLst>
                <a:ext uri="{FF2B5EF4-FFF2-40B4-BE49-F238E27FC236}">
                  <a16:creationId xmlns:a16="http://schemas.microsoft.com/office/drawing/2014/main" id="{65933DBB-75E2-5F5E-ED34-3DCBE61AF004}"/>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object 10">
              <a:extLst>
                <a:ext uri="{FF2B5EF4-FFF2-40B4-BE49-F238E27FC236}">
                  <a16:creationId xmlns:a16="http://schemas.microsoft.com/office/drawing/2014/main" id="{B0A0112B-DD8D-AEA9-97C0-8B70AAD5C9A5}"/>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 name="object 11">
              <a:extLst>
                <a:ext uri="{FF2B5EF4-FFF2-40B4-BE49-F238E27FC236}">
                  <a16:creationId xmlns:a16="http://schemas.microsoft.com/office/drawing/2014/main" id="{9F094BC0-479C-E2AD-E2B8-821E7EC048DB}"/>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object 12">
              <a:extLst>
                <a:ext uri="{FF2B5EF4-FFF2-40B4-BE49-F238E27FC236}">
                  <a16:creationId xmlns:a16="http://schemas.microsoft.com/office/drawing/2014/main" id="{46DB6EB4-47A6-0AA3-3B4D-F1737B292529}"/>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15350AA0-98AD-5332-C319-3204F7FEF987}"/>
              </a:ext>
            </a:extLst>
          </p:cNvPr>
          <p:cNvSpPr txBox="1"/>
          <p:nvPr/>
        </p:nvSpPr>
        <p:spPr>
          <a:xfrm>
            <a:off x="666619" y="1176899"/>
            <a:ext cx="11525250" cy="5262979"/>
          </a:xfrm>
          <a:prstGeom prst="rect">
            <a:avLst/>
          </a:prstGeom>
          <a:noFill/>
        </p:spPr>
        <p:txBody>
          <a:bodyPr wrap="square">
            <a:spAutoFit/>
          </a:bodyPr>
          <a:lstStyle/>
          <a:p>
            <a:r>
              <a:rPr lang="en-GB" sz="2400" b="1" dirty="0">
                <a:latin typeface="Century Gothic" panose="020B0502020202020204" pitchFamily="34" charset="0"/>
              </a:rPr>
              <a:t>Development of NSO ‘Comms Planning’ </a:t>
            </a:r>
            <a:r>
              <a:rPr lang="en-GB" sz="2400" dirty="0">
                <a:latin typeface="Century Gothic" panose="020B0502020202020204" pitchFamily="34" charset="0"/>
              </a:rPr>
              <a:t>(such as this) </a:t>
            </a:r>
          </a:p>
          <a:p>
            <a:r>
              <a:rPr lang="en-GB" sz="2400" dirty="0">
                <a:latin typeface="Century Gothic" panose="020B0502020202020204" pitchFamily="34" charset="0"/>
              </a:rPr>
              <a:t> </a:t>
            </a:r>
          </a:p>
          <a:p>
            <a:r>
              <a:rPr lang="en-GB" sz="2400" dirty="0">
                <a:latin typeface="Century Gothic" panose="020B0502020202020204" pitchFamily="34" charset="0"/>
              </a:rPr>
              <a:t>Services to use NSO guidance to carry out ‘desktop’ exercise to </a:t>
            </a:r>
            <a:r>
              <a:rPr lang="en-GB" sz="2400" b="1" dirty="0">
                <a:latin typeface="Century Gothic" panose="020B0502020202020204" pitchFamily="34" charset="0"/>
              </a:rPr>
              <a:t>stress test NSO guidance</a:t>
            </a:r>
            <a:r>
              <a:rPr lang="en-GB" sz="2400" dirty="0">
                <a:latin typeface="Century Gothic" panose="020B0502020202020204" pitchFamily="34" charset="0"/>
              </a:rPr>
              <a:t> in service  </a:t>
            </a:r>
          </a:p>
          <a:p>
            <a:endParaRPr lang="en-GB" sz="2400" dirty="0">
              <a:latin typeface="Century Gothic" panose="020B0502020202020204" pitchFamily="34" charset="0"/>
            </a:endParaRPr>
          </a:p>
          <a:p>
            <a:r>
              <a:rPr lang="en-GB" sz="2400" dirty="0">
                <a:latin typeface="Century Gothic" panose="020B0502020202020204" pitchFamily="34" charset="0"/>
              </a:rPr>
              <a:t>Research Team to provide support to </a:t>
            </a:r>
            <a:r>
              <a:rPr lang="en-GB" sz="2400" b="1" dirty="0">
                <a:latin typeface="Century Gothic" panose="020B0502020202020204" pitchFamily="34" charset="0"/>
              </a:rPr>
              <a:t>capture learning </a:t>
            </a:r>
            <a:r>
              <a:rPr lang="en-GB" sz="2400" dirty="0">
                <a:latin typeface="Century Gothic" panose="020B0502020202020204" pitchFamily="34" charset="0"/>
              </a:rPr>
              <a:t>from Level 3 areas </a:t>
            </a:r>
          </a:p>
          <a:p>
            <a:endParaRPr lang="en-GB" sz="2400" dirty="0">
              <a:latin typeface="Century Gothic" panose="020B0502020202020204" pitchFamily="34" charset="0"/>
            </a:endParaRPr>
          </a:p>
          <a:p>
            <a:r>
              <a:rPr lang="en-GB" sz="2400" dirty="0">
                <a:latin typeface="Century Gothic" panose="020B0502020202020204" pitchFamily="34" charset="0"/>
              </a:rPr>
              <a:t>Organisational </a:t>
            </a:r>
            <a:r>
              <a:rPr lang="en-GB" sz="2400" b="1" dirty="0">
                <a:latin typeface="Century Gothic" panose="020B0502020202020204" pitchFamily="34" charset="0"/>
              </a:rPr>
              <a:t>‘Level 4’ </a:t>
            </a:r>
            <a:r>
              <a:rPr lang="en-GB" sz="2400" dirty="0">
                <a:latin typeface="Century Gothic" panose="020B0502020202020204" pitchFamily="34" charset="0"/>
              </a:rPr>
              <a:t>response to be developed</a:t>
            </a:r>
          </a:p>
          <a:p>
            <a:endParaRPr lang="en-GB" sz="2400" dirty="0">
              <a:latin typeface="Century Gothic" panose="020B0502020202020204" pitchFamily="34" charset="0"/>
            </a:endParaRPr>
          </a:p>
          <a:p>
            <a:r>
              <a:rPr lang="en-GB" sz="2400" dirty="0">
                <a:latin typeface="Century Gothic" panose="020B0502020202020204" pitchFamily="34" charset="0"/>
              </a:rPr>
              <a:t>Feedback into </a:t>
            </a:r>
            <a:r>
              <a:rPr lang="en-GB" sz="2400" b="1" dirty="0">
                <a:latin typeface="Century Gothic" panose="020B0502020202020204" pitchFamily="34" charset="0"/>
              </a:rPr>
              <a:t>‘organisational health check’ </a:t>
            </a:r>
            <a:r>
              <a:rPr lang="en-GB" sz="2400" dirty="0">
                <a:latin typeface="Century Gothic" panose="020B0502020202020204" pitchFamily="34" charset="0"/>
              </a:rPr>
              <a:t>space </a:t>
            </a:r>
          </a:p>
          <a:p>
            <a:endParaRPr lang="en-GB" sz="2400" dirty="0">
              <a:latin typeface="Century Gothic" panose="020B0502020202020204" pitchFamily="34" charset="0"/>
            </a:endParaRPr>
          </a:p>
          <a:p>
            <a:r>
              <a:rPr lang="en-GB" sz="2400" dirty="0">
                <a:latin typeface="Century Gothic" panose="020B0502020202020204" pitchFamily="34" charset="0"/>
              </a:rPr>
              <a:t>NSO guidance amendment for </a:t>
            </a:r>
            <a:r>
              <a:rPr lang="en-GB" sz="2400" b="1" dirty="0">
                <a:latin typeface="Century Gothic" panose="020B0502020202020204" pitchFamily="34" charset="0"/>
              </a:rPr>
              <a:t>Homelessness/Street Outreach services</a:t>
            </a:r>
          </a:p>
          <a:p>
            <a:endParaRPr lang="en-GB" sz="2400" dirty="0">
              <a:latin typeface="Century Gothic" panose="020B0502020202020204" pitchFamily="34" charset="0"/>
            </a:endParaRPr>
          </a:p>
          <a:p>
            <a:r>
              <a:rPr lang="en-GB" sz="2400" b="1" dirty="0">
                <a:latin typeface="Century Gothic" panose="020B0502020202020204" pitchFamily="34" charset="0"/>
              </a:rPr>
              <a:t>Drug Strategy Ops Forum </a:t>
            </a:r>
            <a:r>
              <a:rPr lang="en-GB" sz="2400" dirty="0">
                <a:latin typeface="Century Gothic" panose="020B0502020202020204" pitchFamily="34" charset="0"/>
              </a:rPr>
              <a:t>to be used to collate intelligence </a:t>
            </a:r>
          </a:p>
        </p:txBody>
      </p:sp>
    </p:spTree>
    <p:extLst>
      <p:ext uri="{BB962C8B-B14F-4D97-AF65-F5344CB8AC3E}">
        <p14:creationId xmlns:p14="http://schemas.microsoft.com/office/powerpoint/2010/main" val="40998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D56-31B9-8DF5-ED54-2785CFD60C8F}"/>
            </a:ext>
          </a:extLst>
        </p:cNvPr>
        <p:cNvGrpSpPr/>
        <p:nvPr/>
      </p:nvGrpSpPr>
      <p:grpSpPr>
        <a:xfrm>
          <a:off x="0" y="0"/>
          <a:ext cx="0" cy="0"/>
          <a:chOff x="0" y="0"/>
          <a:chExt cx="0" cy="0"/>
        </a:xfrm>
      </p:grpSpPr>
      <p:grpSp>
        <p:nvGrpSpPr>
          <p:cNvPr id="2" name="object 8">
            <a:extLst>
              <a:ext uri="{FF2B5EF4-FFF2-40B4-BE49-F238E27FC236}">
                <a16:creationId xmlns:a16="http://schemas.microsoft.com/office/drawing/2014/main" id="{418DB1A9-AF13-11C5-5F79-24F8183C5EB8}"/>
              </a:ext>
            </a:extLst>
          </p:cNvPr>
          <p:cNvGrpSpPr/>
          <p:nvPr/>
        </p:nvGrpSpPr>
        <p:grpSpPr>
          <a:xfrm>
            <a:off x="5332848" y="3307502"/>
            <a:ext cx="6859152" cy="3550498"/>
            <a:chOff x="3128114" y="3645001"/>
            <a:chExt cx="7564120" cy="3915410"/>
          </a:xfrm>
        </p:grpSpPr>
        <p:sp>
          <p:nvSpPr>
            <p:cNvPr id="3" name="object 9">
              <a:extLst>
                <a:ext uri="{FF2B5EF4-FFF2-40B4-BE49-F238E27FC236}">
                  <a16:creationId xmlns:a16="http://schemas.microsoft.com/office/drawing/2014/main" id="{DEF73EE6-EDBB-377B-1425-07D43AA3FE80}"/>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endParaRPr sz="1632" dirty="0"/>
            </a:p>
          </p:txBody>
        </p:sp>
        <p:sp>
          <p:nvSpPr>
            <p:cNvPr id="4" name="object 10">
              <a:extLst>
                <a:ext uri="{FF2B5EF4-FFF2-40B4-BE49-F238E27FC236}">
                  <a16:creationId xmlns:a16="http://schemas.microsoft.com/office/drawing/2014/main" id="{3A43E8DD-D9A6-9375-6D71-66B8004FFDFE}"/>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endParaRPr sz="1632" dirty="0"/>
            </a:p>
          </p:txBody>
        </p:sp>
        <p:sp>
          <p:nvSpPr>
            <p:cNvPr id="5" name="object 11">
              <a:extLst>
                <a:ext uri="{FF2B5EF4-FFF2-40B4-BE49-F238E27FC236}">
                  <a16:creationId xmlns:a16="http://schemas.microsoft.com/office/drawing/2014/main" id="{388F9493-4F77-50F4-5CD9-3A28CAA46954}"/>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endParaRPr sz="1632" dirty="0"/>
            </a:p>
          </p:txBody>
        </p:sp>
        <p:sp>
          <p:nvSpPr>
            <p:cNvPr id="6" name="object 12">
              <a:extLst>
                <a:ext uri="{FF2B5EF4-FFF2-40B4-BE49-F238E27FC236}">
                  <a16:creationId xmlns:a16="http://schemas.microsoft.com/office/drawing/2014/main" id="{A3E7FAFD-21C6-F675-3E1E-EEE56E61D552}"/>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endParaRPr sz="1632" dirty="0"/>
            </a:p>
          </p:txBody>
        </p:sp>
      </p:grpSp>
      <p:sp>
        <p:nvSpPr>
          <p:cNvPr id="7" name="Title 6">
            <a:extLst>
              <a:ext uri="{FF2B5EF4-FFF2-40B4-BE49-F238E27FC236}">
                <a16:creationId xmlns:a16="http://schemas.microsoft.com/office/drawing/2014/main" id="{CE0D0ABC-7977-8AEB-DC35-3637C2A0856D}"/>
              </a:ext>
            </a:extLst>
          </p:cNvPr>
          <p:cNvSpPr txBox="1">
            <a:spLocks/>
          </p:cNvSpPr>
          <p:nvPr/>
        </p:nvSpPr>
        <p:spPr>
          <a:xfrm>
            <a:off x="308049" y="167498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solidFill>
                  <a:srgbClr val="FF9900"/>
                </a:solidFill>
                <a:latin typeface="Century Gothic" panose="020B0502020202020204" pitchFamily="34" charset="0"/>
              </a:rPr>
              <a:t>How can we prepare/ plan?</a:t>
            </a:r>
            <a:br>
              <a:rPr lang="en-GB" b="1" dirty="0">
                <a:solidFill>
                  <a:srgbClr val="FF9900"/>
                </a:solidFill>
                <a:latin typeface="+mn-lt"/>
              </a:rPr>
            </a:br>
            <a:endParaRPr lang="en-GB" b="1" i="1" dirty="0"/>
          </a:p>
        </p:txBody>
      </p:sp>
      <p:sp>
        <p:nvSpPr>
          <p:cNvPr id="8" name="object 5">
            <a:extLst>
              <a:ext uri="{FF2B5EF4-FFF2-40B4-BE49-F238E27FC236}">
                <a16:creationId xmlns:a16="http://schemas.microsoft.com/office/drawing/2014/main" id="{77D4DF3A-A650-0FA4-AB5A-38150F8776AB}"/>
              </a:ext>
            </a:extLst>
          </p:cNvPr>
          <p:cNvSpPr/>
          <p:nvPr/>
        </p:nvSpPr>
        <p:spPr>
          <a:xfrm>
            <a:off x="8852129" y="80371"/>
            <a:ext cx="3425508" cy="1152011"/>
          </a:xfrm>
          <a:prstGeom prst="rect">
            <a:avLst/>
          </a:prstGeom>
          <a:blipFill>
            <a:blip r:embed="rId2" cstate="print"/>
            <a:stretch>
              <a:fillRect/>
            </a:stretch>
          </a:blipFill>
        </p:spPr>
        <p:txBody>
          <a:bodyPr wrap="square" lIns="0" tIns="0" rIns="0" bIns="0" rtlCol="0"/>
          <a:lstStyle/>
          <a:p>
            <a:endParaRPr sz="1632" dirty="0"/>
          </a:p>
        </p:txBody>
      </p:sp>
    </p:spTree>
    <p:extLst>
      <p:ext uri="{BB962C8B-B14F-4D97-AF65-F5344CB8AC3E}">
        <p14:creationId xmlns:p14="http://schemas.microsoft.com/office/powerpoint/2010/main" val="1126281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839949-2DFF-9E4A-18F8-11868B931854}"/>
              </a:ext>
            </a:extLst>
          </p:cNvPr>
          <p:cNvSpPr txBox="1"/>
          <p:nvPr/>
        </p:nvSpPr>
        <p:spPr>
          <a:xfrm>
            <a:off x="111852" y="1219927"/>
            <a:ext cx="12192000" cy="504753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Maximise</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 the opportunities of engaging new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people not in treatment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1" dirty="0">
              <a:solidFill>
                <a:prstClr val="black"/>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Increase and promote </a:t>
            </a:r>
            <a:r>
              <a:rPr kumimoji="0" lang="en-GB" sz="2400" i="0" u="none" strike="noStrike" kern="1200" cap="none" spc="0" normalizeH="0" baseline="0" noProof="0" dirty="0">
                <a:ln>
                  <a:noFill/>
                </a:ln>
                <a:solidFill>
                  <a:prstClr val="black"/>
                </a:solidFill>
                <a:effectLst/>
                <a:uLnTx/>
                <a:uFillTx/>
                <a:latin typeface="Century Gothic" panose="020B0502020202020204" pitchFamily="34" charset="0"/>
              </a:rPr>
              <a:t>conversations about optimised dosing </a:t>
            </a:r>
          </a:p>
          <a:p>
            <a:pPr marR="0" lvl="0" algn="l" defTabSz="914400" rtl="0" eaLnBrk="1" fontAlgn="auto" latinLnBrk="0" hangingPunct="1">
              <a:lnSpc>
                <a:spcPct val="100000"/>
              </a:lnSpc>
              <a:spcBef>
                <a:spcPts val="0"/>
              </a:spcBef>
              <a:spcAft>
                <a:spcPts val="0"/>
              </a:spcAft>
              <a:buClrTx/>
              <a:buSzTx/>
              <a:tabLst/>
              <a:defRPr/>
            </a:pPr>
            <a:endParaRPr lang="en-GB" sz="2400" b="1" dirty="0">
              <a:solidFill>
                <a:prstClr val="black"/>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Increase</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 the distribution &amp;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carriage</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 of naloxone</a:t>
            </a: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Provide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route transition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interventions to PWID</a:t>
            </a: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Make sure we are giving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Harm Reduction advice</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rPr>
              <a:t>, making every contact matter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object 8">
            <a:extLst>
              <a:ext uri="{FF2B5EF4-FFF2-40B4-BE49-F238E27FC236}">
                <a16:creationId xmlns:a16="http://schemas.microsoft.com/office/drawing/2014/main" id="{1FC7623F-396F-47B0-2C76-52783E73CEEE}"/>
              </a:ext>
            </a:extLst>
          </p:cNvPr>
          <p:cNvGrpSpPr/>
          <p:nvPr/>
        </p:nvGrpSpPr>
        <p:grpSpPr>
          <a:xfrm rot="16200000">
            <a:off x="10300155" y="296460"/>
            <a:ext cx="2212801" cy="1570891"/>
            <a:chOff x="3128114" y="3645001"/>
            <a:chExt cx="7564120" cy="3915410"/>
          </a:xfrm>
        </p:grpSpPr>
        <p:sp>
          <p:nvSpPr>
            <p:cNvPr id="8" name="object 9">
              <a:extLst>
                <a:ext uri="{FF2B5EF4-FFF2-40B4-BE49-F238E27FC236}">
                  <a16:creationId xmlns:a16="http://schemas.microsoft.com/office/drawing/2014/main" id="{3683C383-AA9D-556C-50B5-1E80C1E7BF51}"/>
                </a:ext>
              </a:extLst>
            </p:cNvPr>
            <p:cNvSpPr/>
            <p:nvPr/>
          </p:nvSpPr>
          <p:spPr>
            <a:xfrm>
              <a:off x="3128114" y="3817579"/>
              <a:ext cx="6620509" cy="3742690"/>
            </a:xfrm>
            <a:custGeom>
              <a:avLst/>
              <a:gdLst/>
              <a:ahLst/>
              <a:cxnLst/>
              <a:rect l="l" t="t" r="r" b="b"/>
              <a:pathLst>
                <a:path w="6620509" h="3742690">
                  <a:moveTo>
                    <a:pt x="6204990" y="0"/>
                  </a:moveTo>
                  <a:lnTo>
                    <a:pt x="6157797" y="1981"/>
                  </a:lnTo>
                  <a:lnTo>
                    <a:pt x="6108041" y="7983"/>
                  </a:lnTo>
                  <a:lnTo>
                    <a:pt x="6055142" y="18224"/>
                  </a:lnTo>
                  <a:lnTo>
                    <a:pt x="595539" y="3013392"/>
                  </a:lnTo>
                  <a:lnTo>
                    <a:pt x="549159" y="3040525"/>
                  </a:lnTo>
                  <a:lnTo>
                    <a:pt x="504467" y="3069048"/>
                  </a:lnTo>
                  <a:lnTo>
                    <a:pt x="461468" y="3098910"/>
                  </a:lnTo>
                  <a:lnTo>
                    <a:pt x="420167" y="3130060"/>
                  </a:lnTo>
                  <a:lnTo>
                    <a:pt x="380568" y="3162447"/>
                  </a:lnTo>
                  <a:lnTo>
                    <a:pt x="342677" y="3196019"/>
                  </a:lnTo>
                  <a:lnTo>
                    <a:pt x="306498" y="3230726"/>
                  </a:lnTo>
                  <a:lnTo>
                    <a:pt x="272036" y="3266515"/>
                  </a:lnTo>
                  <a:lnTo>
                    <a:pt x="239295" y="3303336"/>
                  </a:lnTo>
                  <a:lnTo>
                    <a:pt x="208282" y="3341137"/>
                  </a:lnTo>
                  <a:lnTo>
                    <a:pt x="179000" y="3379867"/>
                  </a:lnTo>
                  <a:lnTo>
                    <a:pt x="151454" y="3419476"/>
                  </a:lnTo>
                  <a:lnTo>
                    <a:pt x="125649" y="3459910"/>
                  </a:lnTo>
                  <a:lnTo>
                    <a:pt x="101590" y="3501121"/>
                  </a:lnTo>
                  <a:lnTo>
                    <a:pt x="79282" y="3543055"/>
                  </a:lnTo>
                  <a:lnTo>
                    <a:pt x="58729" y="3585662"/>
                  </a:lnTo>
                  <a:lnTo>
                    <a:pt x="39937" y="3628890"/>
                  </a:lnTo>
                  <a:lnTo>
                    <a:pt x="22910" y="3672689"/>
                  </a:lnTo>
                  <a:lnTo>
                    <a:pt x="7652" y="3717006"/>
                  </a:lnTo>
                  <a:lnTo>
                    <a:pt x="0" y="3742425"/>
                  </a:lnTo>
                  <a:lnTo>
                    <a:pt x="1874490" y="3742425"/>
                  </a:lnTo>
                  <a:lnTo>
                    <a:pt x="4970537" y="2020823"/>
                  </a:lnTo>
                  <a:lnTo>
                    <a:pt x="5022012" y="1994971"/>
                  </a:lnTo>
                  <a:lnTo>
                    <a:pt x="5072209" y="1975076"/>
                  </a:lnTo>
                  <a:lnTo>
                    <a:pt x="5120918" y="1961016"/>
                  </a:lnTo>
                  <a:lnTo>
                    <a:pt x="5167933" y="1952667"/>
                  </a:lnTo>
                  <a:lnTo>
                    <a:pt x="5213044" y="1949907"/>
                  </a:lnTo>
                  <a:lnTo>
                    <a:pt x="6620025" y="1949907"/>
                  </a:lnTo>
                  <a:lnTo>
                    <a:pt x="6619922" y="1186568"/>
                  </a:lnTo>
                  <a:lnTo>
                    <a:pt x="6619580" y="649068"/>
                  </a:lnTo>
                  <a:lnTo>
                    <a:pt x="6619386" y="527833"/>
                  </a:lnTo>
                  <a:lnTo>
                    <a:pt x="6618682" y="467580"/>
                  </a:lnTo>
                  <a:lnTo>
                    <a:pt x="6615207" y="419912"/>
                  </a:lnTo>
                  <a:lnTo>
                    <a:pt x="6605085" y="354639"/>
                  </a:lnTo>
                  <a:lnTo>
                    <a:pt x="6595279" y="313679"/>
                  </a:lnTo>
                  <a:lnTo>
                    <a:pt x="6582621" y="273242"/>
                  </a:lnTo>
                  <a:lnTo>
                    <a:pt x="6566937" y="233806"/>
                  </a:lnTo>
                  <a:lnTo>
                    <a:pt x="6548050" y="195851"/>
                  </a:lnTo>
                  <a:lnTo>
                    <a:pt x="6525785" y="159857"/>
                  </a:lnTo>
                  <a:lnTo>
                    <a:pt x="6499966" y="126303"/>
                  </a:lnTo>
                  <a:lnTo>
                    <a:pt x="6470419" y="95667"/>
                  </a:lnTo>
                  <a:lnTo>
                    <a:pt x="6436966" y="68430"/>
                  </a:lnTo>
                  <a:lnTo>
                    <a:pt x="6399434" y="45071"/>
                  </a:lnTo>
                  <a:lnTo>
                    <a:pt x="6357645" y="26069"/>
                  </a:lnTo>
                  <a:lnTo>
                    <a:pt x="6311426" y="11904"/>
                  </a:lnTo>
                  <a:lnTo>
                    <a:pt x="6260599" y="3054"/>
                  </a:lnTo>
                  <a:lnTo>
                    <a:pt x="6204990" y="0"/>
                  </a:lnTo>
                  <a:close/>
                </a:path>
                <a:path w="6620509" h="3742690">
                  <a:moveTo>
                    <a:pt x="6620025" y="1949907"/>
                  </a:moveTo>
                  <a:lnTo>
                    <a:pt x="5213044" y="1949907"/>
                  </a:lnTo>
                  <a:lnTo>
                    <a:pt x="5255354" y="1952514"/>
                  </a:lnTo>
                  <a:lnTo>
                    <a:pt x="5295240" y="1960245"/>
                  </a:lnTo>
                  <a:lnTo>
                    <a:pt x="5332697" y="1972985"/>
                  </a:lnTo>
                  <a:lnTo>
                    <a:pt x="5367524" y="1990617"/>
                  </a:lnTo>
                  <a:lnTo>
                    <a:pt x="5399527" y="2013024"/>
                  </a:lnTo>
                  <a:lnTo>
                    <a:pt x="5428505" y="2040089"/>
                  </a:lnTo>
                  <a:lnTo>
                    <a:pt x="5454263" y="2071697"/>
                  </a:lnTo>
                  <a:lnTo>
                    <a:pt x="5476602" y="2107731"/>
                  </a:lnTo>
                  <a:lnTo>
                    <a:pt x="5495324" y="2148074"/>
                  </a:lnTo>
                  <a:lnTo>
                    <a:pt x="5510233" y="2192610"/>
                  </a:lnTo>
                  <a:lnTo>
                    <a:pt x="5521130" y="2241222"/>
                  </a:lnTo>
                  <a:lnTo>
                    <a:pt x="5527818" y="2293795"/>
                  </a:lnTo>
                  <a:lnTo>
                    <a:pt x="5530099" y="2350211"/>
                  </a:lnTo>
                  <a:lnTo>
                    <a:pt x="5534836" y="3742425"/>
                  </a:lnTo>
                  <a:lnTo>
                    <a:pt x="6620266" y="3742425"/>
                  </a:lnTo>
                  <a:lnTo>
                    <a:pt x="6620025" y="1949907"/>
                  </a:lnTo>
                  <a:close/>
                </a:path>
              </a:pathLst>
            </a:custGeom>
            <a:solidFill>
              <a:srgbClr val="F38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 name="object 10">
              <a:extLst>
                <a:ext uri="{FF2B5EF4-FFF2-40B4-BE49-F238E27FC236}">
                  <a16:creationId xmlns:a16="http://schemas.microsoft.com/office/drawing/2014/main" id="{A7E9F22D-AB77-C3D0-D548-6C61BC1F8E61}"/>
                </a:ext>
              </a:extLst>
            </p:cNvPr>
            <p:cNvSpPr/>
            <p:nvPr/>
          </p:nvSpPr>
          <p:spPr>
            <a:xfrm>
              <a:off x="4999722" y="5767478"/>
              <a:ext cx="3660775" cy="1792605"/>
            </a:xfrm>
            <a:custGeom>
              <a:avLst/>
              <a:gdLst/>
              <a:ahLst/>
              <a:cxnLst/>
              <a:rect l="l" t="t" r="r" b="b"/>
              <a:pathLst>
                <a:path w="3660775" h="1792604">
                  <a:moveTo>
                    <a:pt x="3341439" y="0"/>
                  </a:moveTo>
                  <a:lnTo>
                    <a:pt x="3296329" y="2760"/>
                  </a:lnTo>
                  <a:lnTo>
                    <a:pt x="3249313" y="11110"/>
                  </a:lnTo>
                  <a:lnTo>
                    <a:pt x="3200602" y="25172"/>
                  </a:lnTo>
                  <a:lnTo>
                    <a:pt x="3150401" y="45070"/>
                  </a:lnTo>
                  <a:lnTo>
                    <a:pt x="3098920" y="70929"/>
                  </a:lnTo>
                  <a:lnTo>
                    <a:pt x="852313" y="1318715"/>
                  </a:lnTo>
                  <a:lnTo>
                    <a:pt x="0" y="1792526"/>
                  </a:lnTo>
                  <a:lnTo>
                    <a:pt x="2290314" y="1792526"/>
                  </a:lnTo>
                  <a:lnTo>
                    <a:pt x="3660438" y="1038885"/>
                  </a:lnTo>
                  <a:lnTo>
                    <a:pt x="3658495" y="400316"/>
                  </a:lnTo>
                  <a:lnTo>
                    <a:pt x="3656213" y="343906"/>
                  </a:lnTo>
                  <a:lnTo>
                    <a:pt x="3649524" y="291338"/>
                  </a:lnTo>
                  <a:lnTo>
                    <a:pt x="3638624" y="242729"/>
                  </a:lnTo>
                  <a:lnTo>
                    <a:pt x="3623712" y="198195"/>
                  </a:lnTo>
                  <a:lnTo>
                    <a:pt x="3604987" y="157854"/>
                  </a:lnTo>
                  <a:lnTo>
                    <a:pt x="3582644" y="121820"/>
                  </a:lnTo>
                  <a:lnTo>
                    <a:pt x="3556884" y="90212"/>
                  </a:lnTo>
                  <a:lnTo>
                    <a:pt x="3527903" y="63144"/>
                  </a:lnTo>
                  <a:lnTo>
                    <a:pt x="3495899" y="40734"/>
                  </a:lnTo>
                  <a:lnTo>
                    <a:pt x="3461071" y="23098"/>
                  </a:lnTo>
                  <a:lnTo>
                    <a:pt x="3423616" y="10353"/>
                  </a:lnTo>
                  <a:lnTo>
                    <a:pt x="3383732" y="2615"/>
                  </a:lnTo>
                  <a:lnTo>
                    <a:pt x="3341439" y="0"/>
                  </a:lnTo>
                  <a:close/>
                </a:path>
              </a:pathLst>
            </a:custGeom>
            <a:solidFill>
              <a:srgbClr val="F650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 name="object 11">
              <a:extLst>
                <a:ext uri="{FF2B5EF4-FFF2-40B4-BE49-F238E27FC236}">
                  <a16:creationId xmlns:a16="http://schemas.microsoft.com/office/drawing/2014/main" id="{96BB1D53-7498-2D1C-9C54-0FBAEA51E60C}"/>
                </a:ext>
              </a:extLst>
            </p:cNvPr>
            <p:cNvSpPr/>
            <p:nvPr/>
          </p:nvSpPr>
          <p:spPr>
            <a:xfrm>
              <a:off x="9739822" y="4209710"/>
              <a:ext cx="8890" cy="3350895"/>
            </a:xfrm>
            <a:custGeom>
              <a:avLst/>
              <a:gdLst/>
              <a:ahLst/>
              <a:cxnLst/>
              <a:rect l="l" t="t" r="r" b="b"/>
              <a:pathLst>
                <a:path w="8890" h="3350895">
                  <a:moveTo>
                    <a:pt x="8270" y="542709"/>
                  </a:moveTo>
                  <a:lnTo>
                    <a:pt x="8778" y="3350294"/>
                  </a:lnTo>
                  <a:lnTo>
                    <a:pt x="8436" y="806934"/>
                  </a:lnTo>
                  <a:lnTo>
                    <a:pt x="8270" y="542709"/>
                  </a:lnTo>
                  <a:close/>
                </a:path>
                <a:path w="8890" h="3350895">
                  <a:moveTo>
                    <a:pt x="7986" y="194264"/>
                  </a:moveTo>
                  <a:lnTo>
                    <a:pt x="8154" y="358310"/>
                  </a:lnTo>
                  <a:lnTo>
                    <a:pt x="8092" y="260963"/>
                  </a:lnTo>
                  <a:lnTo>
                    <a:pt x="7986" y="194264"/>
                  </a:lnTo>
                  <a:close/>
                </a:path>
                <a:path w="8890" h="3350895">
                  <a:moveTo>
                    <a:pt x="7292" y="81655"/>
                  </a:moveTo>
                  <a:lnTo>
                    <a:pt x="7734" y="100228"/>
                  </a:lnTo>
                  <a:lnTo>
                    <a:pt x="7817" y="115628"/>
                  </a:lnTo>
                  <a:lnTo>
                    <a:pt x="7943" y="167247"/>
                  </a:lnTo>
                  <a:lnTo>
                    <a:pt x="7819" y="115628"/>
                  </a:lnTo>
                  <a:lnTo>
                    <a:pt x="7746" y="100228"/>
                  </a:lnTo>
                  <a:lnTo>
                    <a:pt x="7292" y="81655"/>
                  </a:lnTo>
                  <a:close/>
                </a:path>
                <a:path w="8890" h="3350895">
                  <a:moveTo>
                    <a:pt x="6383" y="62762"/>
                  </a:moveTo>
                  <a:lnTo>
                    <a:pt x="7167" y="76557"/>
                  </a:lnTo>
                  <a:lnTo>
                    <a:pt x="7149" y="75821"/>
                  </a:lnTo>
                  <a:lnTo>
                    <a:pt x="6383" y="62762"/>
                  </a:lnTo>
                  <a:close/>
                </a:path>
                <a:path w="8890" h="3350895">
                  <a:moveTo>
                    <a:pt x="5754" y="52036"/>
                  </a:moveTo>
                  <a:lnTo>
                    <a:pt x="6383" y="62762"/>
                  </a:lnTo>
                  <a:lnTo>
                    <a:pt x="5807" y="52616"/>
                  </a:lnTo>
                  <a:lnTo>
                    <a:pt x="5754" y="52036"/>
                  </a:lnTo>
                  <a:close/>
                </a:path>
                <a:path w="8890" h="3350895">
                  <a:moveTo>
                    <a:pt x="4592" y="39189"/>
                  </a:moveTo>
                  <a:lnTo>
                    <a:pt x="5754" y="52036"/>
                  </a:lnTo>
                  <a:lnTo>
                    <a:pt x="5688" y="50900"/>
                  </a:lnTo>
                  <a:lnTo>
                    <a:pt x="4592" y="39189"/>
                  </a:lnTo>
                  <a:close/>
                </a:path>
                <a:path w="8890" h="3350895">
                  <a:moveTo>
                    <a:pt x="3463" y="27124"/>
                  </a:moveTo>
                  <a:lnTo>
                    <a:pt x="4592" y="39189"/>
                  </a:lnTo>
                  <a:lnTo>
                    <a:pt x="3598" y="28197"/>
                  </a:lnTo>
                  <a:lnTo>
                    <a:pt x="3463" y="27124"/>
                  </a:lnTo>
                  <a:close/>
                </a:path>
                <a:path w="8890" h="3350895">
                  <a:moveTo>
                    <a:pt x="1928" y="14862"/>
                  </a:moveTo>
                  <a:lnTo>
                    <a:pt x="3463" y="27124"/>
                  </a:lnTo>
                  <a:lnTo>
                    <a:pt x="3319" y="25585"/>
                  </a:lnTo>
                  <a:lnTo>
                    <a:pt x="1928" y="14862"/>
                  </a:lnTo>
                  <a:close/>
                </a:path>
                <a:path w="8890" h="3350895">
                  <a:moveTo>
                    <a:pt x="0" y="0"/>
                  </a:moveTo>
                  <a:lnTo>
                    <a:pt x="1928" y="14862"/>
                  </a:lnTo>
                  <a:lnTo>
                    <a:pt x="507" y="3517"/>
                  </a:lnTo>
                  <a:lnTo>
                    <a:pt x="0" y="0"/>
                  </a:lnTo>
                  <a:close/>
                </a:path>
              </a:pathLst>
            </a:custGeom>
            <a:solidFill>
              <a:srgbClr val="944A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 name="object 12">
              <a:extLst>
                <a:ext uri="{FF2B5EF4-FFF2-40B4-BE49-F238E27FC236}">
                  <a16:creationId xmlns:a16="http://schemas.microsoft.com/office/drawing/2014/main" id="{C6CC7535-45EE-3279-8FA4-126677087AC3}"/>
                </a:ext>
              </a:extLst>
            </p:cNvPr>
            <p:cNvSpPr/>
            <p:nvPr/>
          </p:nvSpPr>
          <p:spPr>
            <a:xfrm>
              <a:off x="9183247" y="3645001"/>
              <a:ext cx="1508760" cy="3915410"/>
            </a:xfrm>
            <a:custGeom>
              <a:avLst/>
              <a:gdLst/>
              <a:ahLst/>
              <a:cxnLst/>
              <a:rect l="l" t="t" r="r" b="b"/>
              <a:pathLst>
                <a:path w="1508759" h="3915409">
                  <a:moveTo>
                    <a:pt x="1274274" y="172593"/>
                  </a:moveTo>
                  <a:lnTo>
                    <a:pt x="149847" y="172593"/>
                  </a:lnTo>
                  <a:lnTo>
                    <a:pt x="205129" y="175612"/>
                  </a:lnTo>
                  <a:lnTo>
                    <a:pt x="255687" y="184357"/>
                  </a:lnTo>
                  <a:lnTo>
                    <a:pt x="301693" y="198358"/>
                  </a:lnTo>
                  <a:lnTo>
                    <a:pt x="343318" y="217143"/>
                  </a:lnTo>
                  <a:lnTo>
                    <a:pt x="380736" y="240243"/>
                  </a:lnTo>
                  <a:lnTo>
                    <a:pt x="414118" y="267187"/>
                  </a:lnTo>
                  <a:lnTo>
                    <a:pt x="443637" y="297505"/>
                  </a:lnTo>
                  <a:lnTo>
                    <a:pt x="469466" y="330727"/>
                  </a:lnTo>
                  <a:lnTo>
                    <a:pt x="491775" y="366381"/>
                  </a:lnTo>
                  <a:lnTo>
                    <a:pt x="510739" y="403999"/>
                  </a:lnTo>
                  <a:lnTo>
                    <a:pt x="526529" y="443109"/>
                  </a:lnTo>
                  <a:lnTo>
                    <a:pt x="539317" y="483242"/>
                  </a:lnTo>
                  <a:lnTo>
                    <a:pt x="549275" y="523926"/>
                  </a:lnTo>
                  <a:lnTo>
                    <a:pt x="556577" y="564692"/>
                  </a:lnTo>
                  <a:lnTo>
                    <a:pt x="562262" y="615600"/>
                  </a:lnTo>
                  <a:lnTo>
                    <a:pt x="564337" y="664946"/>
                  </a:lnTo>
                  <a:lnTo>
                    <a:pt x="564651" y="799938"/>
                  </a:lnTo>
                  <a:lnTo>
                    <a:pt x="565022" y="1371643"/>
                  </a:lnTo>
                  <a:lnTo>
                    <a:pt x="565352" y="3915003"/>
                  </a:lnTo>
                  <a:lnTo>
                    <a:pt x="1508755" y="3915003"/>
                  </a:lnTo>
                  <a:lnTo>
                    <a:pt x="1508755" y="372875"/>
                  </a:lnTo>
                  <a:lnTo>
                    <a:pt x="1504069" y="367440"/>
                  </a:lnTo>
                  <a:lnTo>
                    <a:pt x="1474001" y="335222"/>
                  </a:lnTo>
                  <a:lnTo>
                    <a:pt x="1442763" y="304292"/>
                  </a:lnTo>
                  <a:lnTo>
                    <a:pt x="1410392" y="274679"/>
                  </a:lnTo>
                  <a:lnTo>
                    <a:pt x="1376923" y="246411"/>
                  </a:lnTo>
                  <a:lnTo>
                    <a:pt x="1342393" y="219518"/>
                  </a:lnTo>
                  <a:lnTo>
                    <a:pt x="1306838" y="194029"/>
                  </a:lnTo>
                  <a:lnTo>
                    <a:pt x="1274274" y="172593"/>
                  </a:lnTo>
                  <a:close/>
                </a:path>
                <a:path w="1508759" h="3915409">
                  <a:moveTo>
                    <a:pt x="675259" y="0"/>
                  </a:moveTo>
                  <a:lnTo>
                    <a:pt x="628043" y="947"/>
                  </a:lnTo>
                  <a:lnTo>
                    <a:pt x="580426" y="3808"/>
                  </a:lnTo>
                  <a:lnTo>
                    <a:pt x="532441" y="8613"/>
                  </a:lnTo>
                  <a:lnTo>
                    <a:pt x="484124" y="15393"/>
                  </a:lnTo>
                  <a:lnTo>
                    <a:pt x="435507" y="24176"/>
                  </a:lnTo>
                  <a:lnTo>
                    <a:pt x="386627" y="34993"/>
                  </a:lnTo>
                  <a:lnTo>
                    <a:pt x="337517" y="47874"/>
                  </a:lnTo>
                  <a:lnTo>
                    <a:pt x="288212" y="62848"/>
                  </a:lnTo>
                  <a:lnTo>
                    <a:pt x="238747" y="79946"/>
                  </a:lnTo>
                  <a:lnTo>
                    <a:pt x="188501" y="99535"/>
                  </a:lnTo>
                  <a:lnTo>
                    <a:pt x="138177" y="121446"/>
                  </a:lnTo>
                  <a:lnTo>
                    <a:pt x="87808" y="145629"/>
                  </a:lnTo>
                  <a:lnTo>
                    <a:pt x="28412" y="176699"/>
                  </a:lnTo>
                  <a:lnTo>
                    <a:pt x="9564" y="185834"/>
                  </a:lnTo>
                  <a:lnTo>
                    <a:pt x="0" y="190792"/>
                  </a:lnTo>
                  <a:lnTo>
                    <a:pt x="26855" y="185134"/>
                  </a:lnTo>
                  <a:lnTo>
                    <a:pt x="52908" y="180562"/>
                  </a:lnTo>
                  <a:lnTo>
                    <a:pt x="102654" y="174561"/>
                  </a:lnTo>
                  <a:lnTo>
                    <a:pt x="149847" y="172593"/>
                  </a:lnTo>
                  <a:lnTo>
                    <a:pt x="1274274" y="172593"/>
                  </a:lnTo>
                  <a:lnTo>
                    <a:pt x="1270294" y="169973"/>
                  </a:lnTo>
                  <a:lnTo>
                    <a:pt x="1232799" y="147379"/>
                  </a:lnTo>
                  <a:lnTo>
                    <a:pt x="1194388" y="126277"/>
                  </a:lnTo>
                  <a:lnTo>
                    <a:pt x="1155098" y="106696"/>
                  </a:lnTo>
                  <a:lnTo>
                    <a:pt x="1114964" y="88664"/>
                  </a:lnTo>
                  <a:lnTo>
                    <a:pt x="1074024" y="72211"/>
                  </a:lnTo>
                  <a:lnTo>
                    <a:pt x="1032313" y="57367"/>
                  </a:lnTo>
                  <a:lnTo>
                    <a:pt x="989869" y="44159"/>
                  </a:lnTo>
                  <a:lnTo>
                    <a:pt x="946727" y="32618"/>
                  </a:lnTo>
                  <a:lnTo>
                    <a:pt x="902923" y="22773"/>
                  </a:lnTo>
                  <a:lnTo>
                    <a:pt x="858495" y="14652"/>
                  </a:lnTo>
                  <a:lnTo>
                    <a:pt x="813478" y="8285"/>
                  </a:lnTo>
                  <a:lnTo>
                    <a:pt x="767909" y="3702"/>
                  </a:lnTo>
                  <a:lnTo>
                    <a:pt x="721823" y="930"/>
                  </a:lnTo>
                  <a:lnTo>
                    <a:pt x="675259" y="0"/>
                  </a:lnTo>
                  <a:close/>
                </a:path>
              </a:pathLst>
            </a:custGeom>
            <a:solidFill>
              <a:srgbClr val="5E1C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2" name="Title 6">
            <a:extLst>
              <a:ext uri="{FF2B5EF4-FFF2-40B4-BE49-F238E27FC236}">
                <a16:creationId xmlns:a16="http://schemas.microsoft.com/office/drawing/2014/main" id="{5D1E617F-9778-A1DC-CC43-6A4356154C1A}"/>
              </a:ext>
            </a:extLst>
          </p:cNvPr>
          <p:cNvSpPr txBox="1">
            <a:spLocks/>
          </p:cNvSpPr>
          <p:nvPr/>
        </p:nvSpPr>
        <p:spPr>
          <a:xfrm>
            <a:off x="415192" y="288776"/>
            <a:ext cx="8766907" cy="7351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b="1" dirty="0">
                <a:solidFill>
                  <a:srgbClr val="FF9900"/>
                </a:solidFill>
                <a:latin typeface="Century Gothic" panose="020B0502020202020204" pitchFamily="34" charset="0"/>
              </a:rPr>
              <a:t>What must services </a:t>
            </a:r>
            <a: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t>do? </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srgbClr val="FF9900"/>
                </a:solidFill>
                <a:effectLst/>
                <a:uLnTx/>
                <a:uFillTx/>
                <a:latin typeface="Century Gothic" panose="020B0502020202020204" pitchFamily="34" charset="0"/>
                <a:ea typeface="+mj-ea"/>
                <a:cs typeface="+mj-cs"/>
              </a:rPr>
            </a:br>
            <a:endParaRPr kumimoji="0" lang="en-GB" sz="4400" b="1" i="1"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592533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A4D7C-5B79-8854-661A-92B3751B8E77}"/>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dirty="0">
                <a:solidFill>
                  <a:schemeClr val="tx1"/>
                </a:solidFill>
                <a:latin typeface="+mj-lt"/>
                <a:ea typeface="+mj-ea"/>
                <a:cs typeface="+mj-cs"/>
              </a:rPr>
              <a:t>Naloxone</a:t>
            </a:r>
          </a:p>
        </p:txBody>
      </p:sp>
      <p:sp>
        <p:nvSpPr>
          <p:cNvPr id="10" name="Rectangle 9">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E3CD3A-12C4-7765-2AF5-B95E5D4BB7A2}"/>
              </a:ext>
            </a:extLst>
          </p:cNvPr>
          <p:cNvSpPr>
            <a:spLocks noGrp="1"/>
          </p:cNvSpPr>
          <p:nvPr>
            <p:ph idx="1"/>
          </p:nvPr>
        </p:nvSpPr>
        <p:spPr>
          <a:xfrm>
            <a:off x="7928114" y="1232452"/>
            <a:ext cx="3200400" cy="3850919"/>
          </a:xfrm>
        </p:spPr>
        <p:txBody>
          <a:bodyPr vert="horz" lIns="91440" tIns="45720" rIns="91440" bIns="45720" rtlCol="0" anchor="b">
            <a:normAutofit/>
          </a:bodyPr>
          <a:lstStyle/>
          <a:p>
            <a:pPr marL="0" indent="0">
              <a:buNone/>
            </a:pPr>
            <a:r>
              <a:rPr lang="en-US" sz="2400" kern="1200" dirty="0">
                <a:solidFill>
                  <a:srgbClr val="FFFFFF"/>
                </a:solidFill>
                <a:latin typeface="+mn-lt"/>
                <a:ea typeface="+mn-ea"/>
                <a:cs typeface="+mn-cs"/>
              </a:rPr>
              <a:t>Barbara Rowan Programme Lead – Substance Misuse, Public Health Team, Gateshead Council</a:t>
            </a:r>
          </a:p>
        </p:txBody>
      </p:sp>
      <p:sp>
        <p:nvSpPr>
          <p:cNvPr id="1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92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0A79-6D1A-0AB8-1C46-E6B720C16D4B}"/>
              </a:ext>
            </a:extLst>
          </p:cNvPr>
          <p:cNvSpPr>
            <a:spLocks noGrp="1"/>
          </p:cNvSpPr>
          <p:nvPr>
            <p:ph type="ctr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r>
              <a:rPr lang="en-GB" b="1" dirty="0">
                <a:solidFill>
                  <a:srgbClr val="7030A0"/>
                </a:solidFill>
              </a:rPr>
              <a:t>Substance Misuse</a:t>
            </a:r>
            <a:br>
              <a:rPr lang="en-GB" b="1" dirty="0">
                <a:solidFill>
                  <a:srgbClr val="7030A0"/>
                </a:solidFill>
              </a:rPr>
            </a:br>
            <a:r>
              <a:rPr lang="en-GB" b="1" dirty="0">
                <a:solidFill>
                  <a:srgbClr val="7030A0"/>
                </a:solidFill>
              </a:rPr>
              <a:t>Key Headline Data</a:t>
            </a:r>
          </a:p>
        </p:txBody>
      </p:sp>
      <p:sp>
        <p:nvSpPr>
          <p:cNvPr id="3" name="Subtitle 2">
            <a:extLst>
              <a:ext uri="{FF2B5EF4-FFF2-40B4-BE49-F238E27FC236}">
                <a16:creationId xmlns:a16="http://schemas.microsoft.com/office/drawing/2014/main" id="{C854413F-C4D0-2A02-D576-747D1867EA3E}"/>
              </a:ext>
            </a:extLst>
          </p:cNvPr>
          <p:cNvSpPr>
            <a:spLocks noGrp="1"/>
          </p:cNvSpPr>
          <p:nvPr>
            <p:ph type="subTitle" idx="1"/>
          </p:nvPr>
        </p:nvSpPr>
        <p:spPr>
          <a:xfrm>
            <a:off x="1524000" y="3509963"/>
            <a:ext cx="9144000" cy="174783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vert="horz" lIns="91440" tIns="45720" rIns="91440" bIns="45720" rtlCol="0" anchor="t">
            <a:normAutofit fontScale="62500" lnSpcReduction="20000"/>
          </a:bodyPr>
          <a:lstStyle/>
          <a:p>
            <a:r>
              <a:rPr lang="en-GB" sz="8800" b="1" dirty="0"/>
              <a:t>Gateshead &amp; South Tyneside</a:t>
            </a:r>
          </a:p>
          <a:p>
            <a:r>
              <a:rPr lang="en-GB" sz="2900" b="1" dirty="0"/>
              <a:t>Julia Sharp; Gateshead </a:t>
            </a:r>
          </a:p>
          <a:p>
            <a:r>
              <a:rPr lang="en-GB" sz="2900" b="1" dirty="0"/>
              <a:t>Julie Connaughton; South Tyneside</a:t>
            </a:r>
          </a:p>
        </p:txBody>
      </p:sp>
      <p:pic>
        <p:nvPicPr>
          <p:cNvPr id="1028" name="Picture 4" descr="20 incredible Angel of the North photographs celebrate its 20 years ...">
            <a:extLst>
              <a:ext uri="{FF2B5EF4-FFF2-40B4-BE49-F238E27FC236}">
                <a16:creationId xmlns:a16="http://schemas.microsoft.com/office/drawing/2014/main" id="{EB919C62-923F-C4AF-69DE-DDA353172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32" y="4700106"/>
            <a:ext cx="3864527" cy="2039656"/>
          </a:xfrm>
          <a:prstGeom prst="rect">
            <a:avLst/>
          </a:prstGeom>
          <a:noFill/>
          <a:extLst>
            <a:ext uri="{909E8E84-426E-40DD-AFC4-6F175D3DCCD1}">
              <a14:hiddenFill xmlns:a14="http://schemas.microsoft.com/office/drawing/2010/main">
                <a:solidFill>
                  <a:srgbClr val="FFFFFF"/>
                </a:solidFill>
              </a14:hiddenFill>
            </a:ext>
          </a:extLst>
        </p:spPr>
      </p:pic>
      <p:pic>
        <p:nvPicPr>
          <p:cNvPr id="1029" name="x_Picture 1">
            <a:extLst>
              <a:ext uri="{FF2B5EF4-FFF2-40B4-BE49-F238E27FC236}">
                <a16:creationId xmlns:a16="http://schemas.microsoft.com/office/drawing/2014/main" id="{4C2E5DF6-C423-3BF7-1845-C68F83DD7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763"/>
            <a:ext cx="26193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logo of a college&#10;&#10;Description automatically generated">
            <a:extLst>
              <a:ext uri="{FF2B5EF4-FFF2-40B4-BE49-F238E27FC236}">
                <a16:creationId xmlns:a16="http://schemas.microsoft.com/office/drawing/2014/main" id="{6BD42724-43F9-8EDE-0DAE-AD2D1B1D472F}"/>
              </a:ext>
            </a:extLst>
          </p:cNvPr>
          <p:cNvPicPr>
            <a:picLocks noChangeAspect="1"/>
          </p:cNvPicPr>
          <p:nvPr/>
        </p:nvPicPr>
        <p:blipFill>
          <a:blip r:embed="rId5"/>
          <a:stretch>
            <a:fillRect/>
          </a:stretch>
        </p:blipFill>
        <p:spPr>
          <a:xfrm>
            <a:off x="9544050" y="5253037"/>
            <a:ext cx="2562225" cy="1495425"/>
          </a:xfrm>
          <a:prstGeom prst="rect">
            <a:avLst/>
          </a:prstGeom>
        </p:spPr>
      </p:pic>
    </p:spTree>
    <p:extLst>
      <p:ext uri="{BB962C8B-B14F-4D97-AF65-F5344CB8AC3E}">
        <p14:creationId xmlns:p14="http://schemas.microsoft.com/office/powerpoint/2010/main" val="3588476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82F23-AEC0-D428-EDD5-93230DF7BC46}"/>
              </a:ext>
            </a:extLst>
          </p:cNvPr>
          <p:cNvSpPr>
            <a:spLocks noGrp="1"/>
          </p:cNvSpPr>
          <p:nvPr>
            <p:ph type="title"/>
          </p:nvPr>
        </p:nvSpPr>
        <p:spPr>
          <a:xfrm>
            <a:off x="572493" y="238539"/>
            <a:ext cx="11018520" cy="1434415"/>
          </a:xfrm>
        </p:spPr>
        <p:txBody>
          <a:bodyPr anchor="b">
            <a:normAutofit/>
          </a:bodyPr>
          <a:lstStyle/>
          <a:p>
            <a:r>
              <a:rPr lang="en-GB" sz="5400" b="1"/>
              <a:t>Naloxone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18D8AC-363C-F02A-1FB7-10D1E8421C8B}"/>
              </a:ext>
            </a:extLst>
          </p:cNvPr>
          <p:cNvSpPr>
            <a:spLocks noGrp="1"/>
          </p:cNvSpPr>
          <p:nvPr>
            <p:ph idx="1"/>
          </p:nvPr>
        </p:nvSpPr>
        <p:spPr>
          <a:xfrm>
            <a:off x="572493" y="2071316"/>
            <a:ext cx="6713552" cy="4119172"/>
          </a:xfrm>
        </p:spPr>
        <p:txBody>
          <a:bodyPr vert="horz" lIns="91440" tIns="45720" rIns="91440" bIns="45720" rtlCol="0" anchor="t">
            <a:normAutofit/>
          </a:bodyPr>
          <a:lstStyle/>
          <a:p>
            <a:pPr marL="0" indent="0">
              <a:buNone/>
            </a:pPr>
            <a:r>
              <a:rPr lang="en-GB" sz="1700" b="1" i="0">
                <a:effectLst/>
              </a:rPr>
              <a:t>Naloxone is an emergency antidote to opioid overdose. In the event of a suspected opioid overdose naloxone can temporarily reverse the life-threatening effects of an overdose of opioids such as depressed breathing. Naloxone begins working within a few minutes however it only works for a short period of time, approximately 20 – 30 minutes. After that</a:t>
            </a:r>
            <a:r>
              <a:rPr lang="en-GB" sz="1700" b="1"/>
              <a:t>,</a:t>
            </a:r>
            <a:r>
              <a:rPr lang="en-GB" sz="1700" b="1" i="0">
                <a:effectLst/>
              </a:rPr>
              <a:t> a person can go into a state of overdose again, which is why it is important to call for emergency help straight away.</a:t>
            </a:r>
          </a:p>
          <a:p>
            <a:pPr marL="0" indent="0">
              <a:buNone/>
            </a:pPr>
            <a:r>
              <a:rPr lang="en-GB" sz="1700" b="1" i="0">
                <a:effectLst/>
              </a:rPr>
              <a:t>Naloxone itself has no psychoactive properties and so has no intoxicating effects or misuse potential.</a:t>
            </a:r>
            <a:endParaRPr lang="en-GB" sz="1700" b="1" i="0">
              <a:effectLst/>
              <a:cs typeface="Calibri"/>
            </a:endParaRPr>
          </a:p>
          <a:p>
            <a:pPr marL="0" indent="0">
              <a:buNone/>
            </a:pPr>
            <a:endParaRPr lang="en-GB" sz="1700" b="0" i="0">
              <a:effectLst/>
            </a:endParaRPr>
          </a:p>
          <a:p>
            <a:pPr marL="0" indent="0" rtl="0" fontAlgn="base">
              <a:buNone/>
            </a:pPr>
            <a:r>
              <a:rPr lang="en-GB" sz="1700" b="1" i="0">
                <a:effectLst/>
              </a:rPr>
              <a:t>With drug-related deaths continuing to increase, there continues to be a national focus on increasing the availability of naloxone. The 2021 RPS report </a:t>
            </a:r>
            <a:r>
              <a:rPr lang="en-GB" sz="1700" b="1" i="0" u="sng">
                <a:effectLst/>
              </a:rPr>
              <a:t>Improving care, reducing harm, and preventing death in People Who Use Drugs</a:t>
            </a:r>
            <a:r>
              <a:rPr lang="en-GB" sz="1700" b="1" i="0">
                <a:effectLst/>
              </a:rPr>
              <a:t>: Naloxone to be available from every community pharmacy for supply to people who use drugs. </a:t>
            </a:r>
            <a:endParaRPr lang="en-GB" sz="1700" b="1" i="0">
              <a:effectLst/>
              <a:cs typeface="Calibri"/>
            </a:endParaRPr>
          </a:p>
          <a:p>
            <a:pPr marL="0" indent="0">
              <a:buNone/>
            </a:pPr>
            <a:endParaRPr lang="en-GB" sz="1700" b="1">
              <a:latin typeface="Calibri" panose="020F0502020204030204"/>
              <a:ea typeface="Calibri" panose="020F0502020204030204"/>
              <a:cs typeface="Calibri" panose="020F0502020204030204"/>
            </a:endParaRPr>
          </a:p>
          <a:p>
            <a:pPr marL="0" indent="0">
              <a:buNone/>
            </a:pPr>
            <a:endParaRPr lang="en-GB" sz="1700">
              <a:latin typeface="Arial"/>
              <a:ea typeface="Calibri" panose="020F0502020204030204"/>
              <a:cs typeface="Arial"/>
            </a:endParaRPr>
          </a:p>
          <a:p>
            <a:endParaRPr lang="en-GB" sz="1700">
              <a:ea typeface="Calibri" panose="020F0502020204030204"/>
              <a:cs typeface="Calibri" panose="020F0502020204030204"/>
            </a:endParaRPr>
          </a:p>
        </p:txBody>
      </p:sp>
      <p:pic>
        <p:nvPicPr>
          <p:cNvPr id="5" name="Picture 4">
            <a:extLst>
              <a:ext uri="{FF2B5EF4-FFF2-40B4-BE49-F238E27FC236}">
                <a16:creationId xmlns:a16="http://schemas.microsoft.com/office/drawing/2014/main" id="{90E5F2B4-27A7-0B36-694D-24E27A4B24CC}"/>
              </a:ext>
            </a:extLst>
          </p:cNvPr>
          <p:cNvPicPr>
            <a:picLocks noChangeAspect="1"/>
          </p:cNvPicPr>
          <p:nvPr/>
        </p:nvPicPr>
        <p:blipFill rotWithShape="1">
          <a:blip r:embed="rId2"/>
          <a:srcRect l="14276" r="13331" b="2"/>
          <a:stretch/>
        </p:blipFill>
        <p:spPr>
          <a:xfrm>
            <a:off x="7675658" y="2093976"/>
            <a:ext cx="3941064" cy="4096512"/>
          </a:xfrm>
          <a:prstGeom prst="rect">
            <a:avLst/>
          </a:prstGeom>
        </p:spPr>
      </p:pic>
    </p:spTree>
    <p:extLst>
      <p:ext uri="{BB962C8B-B14F-4D97-AF65-F5344CB8AC3E}">
        <p14:creationId xmlns:p14="http://schemas.microsoft.com/office/powerpoint/2010/main" val="2982902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nimation   How Naloxone Works">
            <a:hlinkClick r:id="" action="ppaction://media"/>
            <a:extLst>
              <a:ext uri="{FF2B5EF4-FFF2-40B4-BE49-F238E27FC236}">
                <a16:creationId xmlns:a16="http://schemas.microsoft.com/office/drawing/2014/main" id="{86349D20-CF14-C3BC-8E9D-A8594EF12776}"/>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1330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BCAA88-72E0-E282-A17A-30C7C29E057D}"/>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Naloxone 1mg/ml solution for injection in a pre-filled syringe (Prenoxad®)</a:t>
            </a:r>
          </a:p>
        </p:txBody>
      </p:sp>
      <p:sp>
        <p:nvSpPr>
          <p:cNvPr id="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855B9EB-7228-4381-A1FA-51AB2DCD07CD}"/>
              </a:ext>
            </a:extLst>
          </p:cNvPr>
          <p:cNvSpPr>
            <a:spLocks noGrp="1"/>
          </p:cNvSpPr>
          <p:nvPr>
            <p:ph sz="half" idx="1"/>
          </p:nvPr>
        </p:nvSpPr>
        <p:spPr>
          <a:xfrm>
            <a:off x="572493" y="2071316"/>
            <a:ext cx="6713552" cy="4119172"/>
          </a:xfrm>
          <a:solidFill>
            <a:srgbClr val="FFC000"/>
          </a:solidFill>
        </p:spPr>
        <p:txBody>
          <a:bodyPr vert="horz" lIns="91440" tIns="45720" rIns="91440" bIns="45720" rtlCol="0" anchor="t">
            <a:normAutofit/>
          </a:bodyPr>
          <a:lstStyle/>
          <a:p>
            <a:pPr fontAlgn="ctr">
              <a:spcAft>
                <a:spcPts val="0"/>
              </a:spcAft>
            </a:pPr>
            <a:r>
              <a:rPr lang="en-US" sz="2200" dirty="0"/>
              <a:t>Yellow plastic box containing 1 x 2ml pre-filled syringe containing 1mg/ml solution and 2 x needles</a:t>
            </a:r>
          </a:p>
          <a:p>
            <a:pPr fontAlgn="ctr">
              <a:spcAft>
                <a:spcPts val="0"/>
              </a:spcAft>
            </a:pPr>
            <a:endParaRPr lang="en-US" sz="2200" dirty="0"/>
          </a:p>
          <a:p>
            <a:pPr fontAlgn="ctr">
              <a:spcAft>
                <a:spcPts val="0"/>
              </a:spcAft>
            </a:pPr>
            <a:r>
              <a:rPr lang="en-US" sz="2200" dirty="0"/>
              <a:t>Indicated for adults and adolescents aged ≥16 years old</a:t>
            </a:r>
          </a:p>
          <a:p>
            <a:pPr marL="0" fontAlgn="ctr">
              <a:spcAft>
                <a:spcPts val="0"/>
              </a:spcAft>
            </a:pPr>
            <a:endParaRPr lang="en-US" sz="2200" dirty="0"/>
          </a:p>
          <a:p>
            <a:pPr fontAlgn="ctr">
              <a:spcAft>
                <a:spcPts val="0"/>
              </a:spcAft>
            </a:pPr>
            <a:r>
              <a:rPr lang="en-US" sz="2200" dirty="0"/>
              <a:t>Dose: give one dose (400 micrograms) intramuscularly into the outer thigh muscle or upper arm muscle. Dose can be repeated every 2–3 minutes depending on response to treatment. </a:t>
            </a:r>
          </a:p>
          <a:p>
            <a:pPr fontAlgn="ctr">
              <a:spcAft>
                <a:spcPts val="0"/>
              </a:spcAft>
            </a:pPr>
            <a:r>
              <a:rPr lang="en-US" sz="2200" dirty="0"/>
              <a:t>One Syringe contains a total of five x 0.4ml doses.</a:t>
            </a:r>
          </a:p>
        </p:txBody>
      </p:sp>
      <p:pic>
        <p:nvPicPr>
          <p:cNvPr id="5" name="Content Placeholder 4" descr="A syringe and a yellow box&#10;&#10;Description automatically generated">
            <a:extLst>
              <a:ext uri="{FF2B5EF4-FFF2-40B4-BE49-F238E27FC236}">
                <a16:creationId xmlns:a16="http://schemas.microsoft.com/office/drawing/2014/main" id="{7E8EEF03-4898-84DA-4764-8430D2F54A77}"/>
              </a:ext>
            </a:extLst>
          </p:cNvPr>
          <p:cNvPicPr>
            <a:picLocks noGrp="1" noChangeAspect="1"/>
          </p:cNvPicPr>
          <p:nvPr>
            <p:ph sz="half" idx="2"/>
          </p:nvPr>
        </p:nvPicPr>
        <p:blipFill rotWithShape="1">
          <a:blip r:embed="rId3"/>
          <a:srcRect l="5956" r="30065" b="-3"/>
          <a:stretch/>
        </p:blipFill>
        <p:spPr>
          <a:xfrm>
            <a:off x="7675658" y="2093976"/>
            <a:ext cx="3941064" cy="4096512"/>
          </a:xfrm>
          <a:prstGeom prst="rect">
            <a:avLst/>
          </a:prstGeom>
        </p:spPr>
      </p:pic>
      <p:sp>
        <p:nvSpPr>
          <p:cNvPr id="6" name="Footer Placeholder 5">
            <a:extLst>
              <a:ext uri="{FF2B5EF4-FFF2-40B4-BE49-F238E27FC236}">
                <a16:creationId xmlns:a16="http://schemas.microsoft.com/office/drawing/2014/main" id="{53310A6A-46F9-A8B5-66D0-35A51BEA891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sz="120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6651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C14CBEE-9785-25B8-5349-78828F0DA590}"/>
              </a:ext>
            </a:extLst>
          </p:cNvPr>
          <p:cNvPicPr>
            <a:picLocks noGrp="1" noChangeAspect="1"/>
          </p:cNvPicPr>
          <p:nvPr>
            <p:ph sz="half" idx="2"/>
          </p:nvPr>
        </p:nvPicPr>
        <p:blipFill rotWithShape="1">
          <a:blip r:embed="rId2"/>
          <a:srcRect l="14003" r="24070" b="1"/>
          <a:stretch/>
        </p:blipFill>
        <p:spPr>
          <a:xfrm>
            <a:off x="-1" y="-2"/>
            <a:ext cx="5410198" cy="6858002"/>
          </a:xfrm>
          <a:prstGeom prst="rect">
            <a:avLst/>
          </a:prstGeom>
        </p:spPr>
      </p:pic>
      <p:sp>
        <p:nvSpPr>
          <p:cNvPr id="2" name="Title 1">
            <a:extLst>
              <a:ext uri="{FF2B5EF4-FFF2-40B4-BE49-F238E27FC236}">
                <a16:creationId xmlns:a16="http://schemas.microsoft.com/office/drawing/2014/main" id="{33CC9542-3831-DD91-32CF-CA3F145A883C}"/>
              </a:ext>
            </a:extLst>
          </p:cNvPr>
          <p:cNvSpPr>
            <a:spLocks noGrp="1"/>
          </p:cNvSpPr>
          <p:nvPr>
            <p:ph type="title"/>
          </p:nvPr>
        </p:nvSpPr>
        <p:spPr>
          <a:xfrm>
            <a:off x="6115317" y="405685"/>
            <a:ext cx="5464968" cy="1559301"/>
          </a:xfrm>
          <a:solidFill>
            <a:srgbClr val="FFC000"/>
          </a:solidFill>
        </p:spPr>
        <p:txBody>
          <a:bodyPr vert="horz" lIns="91440" tIns="45720" rIns="91440" bIns="45720" rtlCol="0" anchor="ctr">
            <a:normAutofit/>
          </a:bodyPr>
          <a:lstStyle/>
          <a:p>
            <a:r>
              <a:rPr lang="en-US" sz="4000" dirty="0"/>
              <a:t>Naloxone 1.8mg nasal spray (</a:t>
            </a:r>
            <a:r>
              <a:rPr lang="en-US" sz="4000" dirty="0" err="1"/>
              <a:t>Nyxoid</a:t>
            </a:r>
            <a:r>
              <a:rPr lang="en-US" sz="4000" dirty="0"/>
              <a:t>®)</a:t>
            </a:r>
          </a:p>
        </p:txBody>
      </p:sp>
      <p:sp>
        <p:nvSpPr>
          <p:cNvPr id="4" name="Content Placeholder 3">
            <a:extLst>
              <a:ext uri="{FF2B5EF4-FFF2-40B4-BE49-F238E27FC236}">
                <a16:creationId xmlns:a16="http://schemas.microsoft.com/office/drawing/2014/main" id="{860E977B-BFD4-807A-4EAD-B7809D446366}"/>
              </a:ext>
            </a:extLst>
          </p:cNvPr>
          <p:cNvSpPr>
            <a:spLocks noGrp="1"/>
          </p:cNvSpPr>
          <p:nvPr>
            <p:ph sz="half" idx="1"/>
          </p:nvPr>
        </p:nvSpPr>
        <p:spPr>
          <a:xfrm>
            <a:off x="6115317" y="2743200"/>
            <a:ext cx="5247340" cy="3496878"/>
          </a:xfrm>
        </p:spPr>
        <p:txBody>
          <a:bodyPr vert="horz" lIns="91440" tIns="45720" rIns="91440" bIns="45720" rtlCol="0" anchor="ctr">
            <a:normAutofit/>
          </a:bodyPr>
          <a:lstStyle/>
          <a:p>
            <a:r>
              <a:rPr lang="en-US" sz="2000" dirty="0"/>
              <a:t>2 single-dose nasal sprays</a:t>
            </a:r>
          </a:p>
          <a:p>
            <a:r>
              <a:rPr lang="en-US" sz="2000" dirty="0"/>
              <a:t>Indicated for adults and adolescents aged ≥14 years old</a:t>
            </a:r>
          </a:p>
          <a:p>
            <a:r>
              <a:rPr lang="en-US" sz="2000" dirty="0"/>
              <a:t>Dose: 1.8mg administered into one nostril (one nasal spray); if no response second dose should be given after 2-3 minutes; if response to first dose, but relapses into respiratory depression, administer second dose immediately</a:t>
            </a:r>
          </a:p>
          <a:p>
            <a:pPr marL="0" indent="0">
              <a:buNone/>
            </a:pPr>
            <a:endParaRPr lang="en-US" sz="1300" dirty="0"/>
          </a:p>
        </p:txBody>
      </p:sp>
    </p:spTree>
    <p:extLst>
      <p:ext uri="{BB962C8B-B14F-4D97-AF65-F5344CB8AC3E}">
        <p14:creationId xmlns:p14="http://schemas.microsoft.com/office/powerpoint/2010/main" val="2283220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EE5744-769E-6D91-58B8-CC1BB36C07A6}"/>
              </a:ext>
            </a:extLst>
          </p:cNvPr>
          <p:cNvSpPr>
            <a:spLocks noGrp="1"/>
          </p:cNvSpPr>
          <p:nvPr>
            <p:ph type="title"/>
          </p:nvPr>
        </p:nvSpPr>
        <p:spPr>
          <a:xfrm>
            <a:off x="686834" y="1153572"/>
            <a:ext cx="3200400" cy="4461163"/>
          </a:xfrm>
        </p:spPr>
        <p:txBody>
          <a:bodyPr>
            <a:normAutofit/>
          </a:bodyPr>
          <a:lstStyle/>
          <a:p>
            <a:r>
              <a:rPr lang="en-GB" b="1">
                <a:solidFill>
                  <a:srgbClr val="FFFFFF"/>
                </a:solidFill>
              </a:rPr>
              <a:t>Widening the availability of naloxone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121F7E-7E17-65CC-FB4A-EB1A3678C9D1}"/>
              </a:ext>
            </a:extLst>
          </p:cNvPr>
          <p:cNvSpPr>
            <a:spLocks noGrp="1"/>
          </p:cNvSpPr>
          <p:nvPr>
            <p:ph idx="1"/>
          </p:nvPr>
        </p:nvSpPr>
        <p:spPr>
          <a:xfrm>
            <a:off x="4447308" y="591344"/>
            <a:ext cx="6906491" cy="5585619"/>
          </a:xfrm>
        </p:spPr>
        <p:txBody>
          <a:bodyPr vert="horz" lIns="91440" tIns="45720" rIns="91440" bIns="45720" rtlCol="0" anchor="ctr">
            <a:normAutofit/>
          </a:bodyPr>
          <a:lstStyle/>
          <a:p>
            <a:pPr>
              <a:buFont typeface="Arial" panose="020B0604020202020204" pitchFamily="34" charset="0"/>
              <a:buChar char="•"/>
            </a:pPr>
            <a:r>
              <a:rPr lang="en-GB" sz="1500" b="0" i="0" dirty="0">
                <a:effectLst/>
                <a:latin typeface="GDS Transport"/>
              </a:rPr>
              <a:t>The importance of naloxone is apparent, with evidence showing an association between administration of naloxone and a reduction of opioid overdose-related deaths.</a:t>
            </a:r>
          </a:p>
          <a:p>
            <a:r>
              <a:rPr lang="en-GB" sz="1500" b="0" i="0" dirty="0">
                <a:effectLst/>
                <a:latin typeface="GDS Transport"/>
              </a:rPr>
              <a:t>There has been an increase in the number of people who have been administered naloxone over the last ten years.</a:t>
            </a:r>
            <a:r>
              <a:rPr lang="en-GB" sz="1500" dirty="0">
                <a:latin typeface="GDS Transport"/>
              </a:rPr>
              <a:t> </a:t>
            </a:r>
            <a:endParaRPr lang="en-GB" sz="1500" b="0" i="0" dirty="0">
              <a:effectLst/>
              <a:latin typeface="GDS Transport"/>
            </a:endParaRPr>
          </a:p>
          <a:p>
            <a:r>
              <a:rPr lang="en-GB" sz="1500" b="0" i="0" dirty="0">
                <a:effectLst/>
                <a:latin typeface="GDS Transport"/>
              </a:rPr>
              <a:t>Pharmacies are a key provider of take-home naloxone, and a UK agreement on the specific role of community pharmacies in distributing naloxone </a:t>
            </a:r>
            <a:r>
              <a:rPr lang="en-GB" sz="1500" dirty="0">
                <a:latin typeface="GDS Transport"/>
              </a:rPr>
              <a:t>promotes</a:t>
            </a:r>
            <a:r>
              <a:rPr lang="en-GB" sz="1500" b="0" i="0" dirty="0">
                <a:effectLst/>
                <a:latin typeface="GDS Transport"/>
              </a:rPr>
              <a:t> collaborative working across the </a:t>
            </a:r>
            <a:r>
              <a:rPr lang="en-GB" sz="1500" dirty="0">
                <a:latin typeface="GDS Transport"/>
              </a:rPr>
              <a:t>United Kingdom</a:t>
            </a:r>
            <a:r>
              <a:rPr lang="en-GB" sz="1500" b="0" i="0" dirty="0">
                <a:effectLst/>
                <a:latin typeface="GDS Transport"/>
              </a:rPr>
              <a:t>.</a:t>
            </a:r>
          </a:p>
          <a:p>
            <a:pPr>
              <a:buFont typeface="Arial" panose="020B0604020202020204" pitchFamily="34" charset="0"/>
              <a:buChar char="•"/>
            </a:pPr>
            <a:r>
              <a:rPr lang="en-GB" sz="1500" b="0" i="0" dirty="0">
                <a:effectLst/>
                <a:latin typeface="GDS Transport"/>
              </a:rPr>
              <a:t>Evidence suggests that the supply of take-home naloxone on release from prison is fragmented across the UK, with only a small proportion of opioid-dependent prison leavers currently being provided with naloxone, even though studies find that a high percentage of these people would willingly accept take-home naloxone upon prison release.</a:t>
            </a:r>
          </a:p>
          <a:p>
            <a:pPr>
              <a:buFont typeface="Arial" panose="020B0604020202020204" pitchFamily="34" charset="0"/>
              <a:buChar char="•"/>
            </a:pPr>
            <a:r>
              <a:rPr lang="en-GB" sz="1500" b="0" i="0" dirty="0">
                <a:effectLst/>
                <a:latin typeface="GDS Transport"/>
              </a:rPr>
              <a:t>There are multiple police service pilot programmes across the UK which currently deliver intranasal naloxone (</a:t>
            </a:r>
            <a:r>
              <a:rPr lang="en-GB" sz="1500" b="0" i="0" dirty="0" err="1">
                <a:effectLst/>
                <a:latin typeface="GDS Transport"/>
              </a:rPr>
              <a:t>Nyxoid</a:t>
            </a:r>
            <a:r>
              <a:rPr lang="en-GB" sz="1500" b="0" i="0" dirty="0">
                <a:effectLst/>
                <a:latin typeface="GDS Transport"/>
              </a:rPr>
              <a:t>) as a more convenient method as opposed to intramuscular devices.</a:t>
            </a:r>
          </a:p>
          <a:p>
            <a:r>
              <a:rPr lang="en-GB" sz="1500" dirty="0">
                <a:latin typeface="GDS Transport"/>
                <a:ea typeface="Calibri" panose="020F0502020204030204"/>
                <a:cs typeface="Calibri" panose="020F0502020204030204"/>
              </a:rPr>
              <a:t> Naloxone (</a:t>
            </a:r>
            <a:r>
              <a:rPr lang="en-GB" sz="1500" dirty="0" err="1">
                <a:latin typeface="GDS Transport"/>
                <a:ea typeface="Calibri" panose="020F0502020204030204"/>
                <a:cs typeface="Calibri" panose="020F0502020204030204"/>
              </a:rPr>
              <a:t>Prenoxad</a:t>
            </a:r>
            <a:r>
              <a:rPr lang="en-GB" sz="1500" dirty="0">
                <a:latin typeface="GDS Transport"/>
                <a:ea typeface="Calibri" panose="020F0502020204030204"/>
                <a:cs typeface="Calibri" panose="020F0502020204030204"/>
              </a:rPr>
              <a:t>) injection, take home kits will be available via participating pharmacies in Gateshead.</a:t>
            </a:r>
          </a:p>
          <a:p>
            <a:pPr marL="0" indent="0">
              <a:buNone/>
            </a:pPr>
            <a:endParaRPr lang="en-GB" sz="1500" dirty="0">
              <a:ea typeface="Calibri" panose="020F0502020204030204"/>
              <a:cs typeface="Calibri" panose="020F0502020204030204"/>
            </a:endParaRPr>
          </a:p>
        </p:txBody>
      </p:sp>
    </p:spTree>
    <p:extLst>
      <p:ext uri="{BB962C8B-B14F-4D97-AF65-F5344CB8AC3E}">
        <p14:creationId xmlns:p14="http://schemas.microsoft.com/office/powerpoint/2010/main" val="476502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8B49ED-6693-497D-8823-F50F891E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DCD3BD4-4F32-431E-A9C3-8D2DA60CD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36AAC24-A98C-465E-AFEE-69D698E77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9149158 w 12192000"/>
              <a:gd name="connsiteY0" fmla="*/ 2038490 h 6858000"/>
              <a:gd name="connsiteX1" fmla="*/ 9164184 w 12192000"/>
              <a:gd name="connsiteY1" fmla="*/ 2044026 h 6858000"/>
              <a:gd name="connsiteX2" fmla="*/ 9172532 w 12192000"/>
              <a:gd name="connsiteY2" fmla="*/ 2045543 h 6858000"/>
              <a:gd name="connsiteX3" fmla="*/ 9171580 w 12192000"/>
              <a:gd name="connsiteY3" fmla="*/ 2056997 h 6858000"/>
              <a:gd name="connsiteX4" fmla="*/ 9161257 w 12192000"/>
              <a:gd name="connsiteY4" fmla="*/ 2098605 h 6858000"/>
              <a:gd name="connsiteX5" fmla="*/ 9138232 w 12192000"/>
              <a:gd name="connsiteY5" fmla="*/ 2059518 h 6858000"/>
              <a:gd name="connsiteX6" fmla="*/ 9149158 w 12192000"/>
              <a:gd name="connsiteY6" fmla="*/ 2038490 h 6858000"/>
              <a:gd name="connsiteX7" fmla="*/ 9177606 w 12192000"/>
              <a:gd name="connsiteY7" fmla="*/ 1977215 h 6858000"/>
              <a:gd name="connsiteX8" fmla="*/ 9181592 w 12192000"/>
              <a:gd name="connsiteY8" fmla="*/ 1987782 h 6858000"/>
              <a:gd name="connsiteX9" fmla="*/ 9181923 w 12192000"/>
              <a:gd name="connsiteY9" fmla="*/ 1998627 h 6858000"/>
              <a:gd name="connsiteX10" fmla="*/ 9182316 w 12192000"/>
              <a:gd name="connsiteY10" fmla="*/ 2031066 h 6858000"/>
              <a:gd name="connsiteX11" fmla="*/ 9182278 w 12192000"/>
              <a:gd name="connsiteY11" fmla="*/ 2047313 h 6858000"/>
              <a:gd name="connsiteX12" fmla="*/ 9172532 w 12192000"/>
              <a:gd name="connsiteY12" fmla="*/ 2045543 h 6858000"/>
              <a:gd name="connsiteX13" fmla="*/ 9173842 w 12192000"/>
              <a:gd name="connsiteY13" fmla="*/ 2029805 h 6858000"/>
              <a:gd name="connsiteX14" fmla="*/ 9177334 w 12192000"/>
              <a:gd name="connsiteY14" fmla="*/ 1979903 h 6858000"/>
              <a:gd name="connsiteX15" fmla="*/ 3696300 w 12192000"/>
              <a:gd name="connsiteY15" fmla="*/ 1578900 h 6858000"/>
              <a:gd name="connsiteX16" fmla="*/ 3738823 w 12192000"/>
              <a:gd name="connsiteY16" fmla="*/ 1596298 h 6858000"/>
              <a:gd name="connsiteX17" fmla="*/ 3714409 w 12192000"/>
              <a:gd name="connsiteY17" fmla="*/ 1593618 h 6858000"/>
              <a:gd name="connsiteX18" fmla="*/ 3693161 w 12192000"/>
              <a:gd name="connsiteY18" fmla="*/ 1582501 h 6858000"/>
              <a:gd name="connsiteX19" fmla="*/ 3696300 w 12192000"/>
              <a:gd name="connsiteY19" fmla="*/ 1578900 h 6858000"/>
              <a:gd name="connsiteX20" fmla="*/ 3918454 w 12192000"/>
              <a:gd name="connsiteY20" fmla="*/ 1175387 h 6858000"/>
              <a:gd name="connsiteX21" fmla="*/ 4173607 w 12192000"/>
              <a:gd name="connsiteY21" fmla="*/ 1280040 h 6858000"/>
              <a:gd name="connsiteX22" fmla="*/ 4170135 w 12192000"/>
              <a:gd name="connsiteY22" fmla="*/ 1283683 h 6858000"/>
              <a:gd name="connsiteX23" fmla="*/ 3918454 w 12192000"/>
              <a:gd name="connsiteY23" fmla="*/ 1175387 h 6858000"/>
              <a:gd name="connsiteX24" fmla="*/ 8109090 w 12192000"/>
              <a:gd name="connsiteY24" fmla="*/ 602108 h 6858000"/>
              <a:gd name="connsiteX25" fmla="*/ 8113034 w 12192000"/>
              <a:gd name="connsiteY25" fmla="*/ 602645 h 6858000"/>
              <a:gd name="connsiteX26" fmla="*/ 8111220 w 12192000"/>
              <a:gd name="connsiteY26" fmla="*/ 603405 h 6858000"/>
              <a:gd name="connsiteX27" fmla="*/ 8489536 w 12192000"/>
              <a:gd name="connsiteY27" fmla="*/ 389280 h 6858000"/>
              <a:gd name="connsiteX28" fmla="*/ 8470194 w 12192000"/>
              <a:gd name="connsiteY28" fmla="*/ 397527 h 6858000"/>
              <a:gd name="connsiteX29" fmla="*/ 8373511 w 12192000"/>
              <a:gd name="connsiteY29" fmla="*/ 465608 h 6858000"/>
              <a:gd name="connsiteX30" fmla="*/ 8231753 w 12192000"/>
              <a:gd name="connsiteY30" fmla="*/ 560890 h 6858000"/>
              <a:gd name="connsiteX31" fmla="*/ 8199967 w 12192000"/>
              <a:gd name="connsiteY31" fmla="*/ 553465 h 6858000"/>
              <a:gd name="connsiteX32" fmla="*/ 8175616 w 12192000"/>
              <a:gd name="connsiteY32" fmla="*/ 546483 h 6858000"/>
              <a:gd name="connsiteX33" fmla="*/ 8128578 w 12192000"/>
              <a:gd name="connsiteY33" fmla="*/ 563992 h 6858000"/>
              <a:gd name="connsiteX34" fmla="*/ 8104845 w 12192000"/>
              <a:gd name="connsiteY34" fmla="*/ 593172 h 6858000"/>
              <a:gd name="connsiteX35" fmla="*/ 8105615 w 12192000"/>
              <a:gd name="connsiteY35" fmla="*/ 599991 h 6858000"/>
              <a:gd name="connsiteX36" fmla="*/ 8109090 w 12192000"/>
              <a:gd name="connsiteY36" fmla="*/ 602108 h 6858000"/>
              <a:gd name="connsiteX37" fmla="*/ 8092049 w 12192000"/>
              <a:gd name="connsiteY37" fmla="*/ 599788 h 6858000"/>
              <a:gd name="connsiteX38" fmla="*/ 8047646 w 12192000"/>
              <a:gd name="connsiteY38" fmla="*/ 588557 h 6858000"/>
              <a:gd name="connsiteX39" fmla="*/ 7793637 w 12192000"/>
              <a:gd name="connsiteY39" fmla="*/ 681868 h 6858000"/>
              <a:gd name="connsiteX40" fmla="*/ 6007741 w 12192000"/>
              <a:gd name="connsiteY40" fmla="*/ 1095470 h 6858000"/>
              <a:gd name="connsiteX41" fmla="*/ 5902533 w 12192000"/>
              <a:gd name="connsiteY41" fmla="*/ 1103650 h 6858000"/>
              <a:gd name="connsiteX42" fmla="*/ 5164222 w 12192000"/>
              <a:gd name="connsiteY42" fmla="*/ 1163546 h 6858000"/>
              <a:gd name="connsiteX43" fmla="*/ 4395075 w 12192000"/>
              <a:gd name="connsiteY43" fmla="*/ 1082763 h 6858000"/>
              <a:gd name="connsiteX44" fmla="*/ 3939440 w 12192000"/>
              <a:gd name="connsiteY44" fmla="*/ 891265 h 6858000"/>
              <a:gd name="connsiteX45" fmla="*/ 3747894 w 12192000"/>
              <a:gd name="connsiteY45" fmla="*/ 801994 h 6858000"/>
              <a:gd name="connsiteX46" fmla="*/ 3569553 w 12192000"/>
              <a:gd name="connsiteY46" fmla="*/ 697970 h 6858000"/>
              <a:gd name="connsiteX47" fmla="*/ 3507813 w 12192000"/>
              <a:gd name="connsiteY47" fmla="*/ 680216 h 6858000"/>
              <a:gd name="connsiteX48" fmla="*/ 3490455 w 12192000"/>
              <a:gd name="connsiteY48" fmla="*/ 682587 h 6858000"/>
              <a:gd name="connsiteX49" fmla="*/ 3477246 w 12192000"/>
              <a:gd name="connsiteY49" fmla="*/ 691971 h 6858000"/>
              <a:gd name="connsiteX50" fmla="*/ 3484273 w 12192000"/>
              <a:gd name="connsiteY50" fmla="*/ 701857 h 6858000"/>
              <a:gd name="connsiteX51" fmla="*/ 3495638 w 12192000"/>
              <a:gd name="connsiteY51" fmla="*/ 705849 h 6858000"/>
              <a:gd name="connsiteX52" fmla="*/ 3548914 w 12192000"/>
              <a:gd name="connsiteY52" fmla="*/ 733487 h 6858000"/>
              <a:gd name="connsiteX53" fmla="*/ 3551504 w 12192000"/>
              <a:gd name="connsiteY53" fmla="*/ 753036 h 6858000"/>
              <a:gd name="connsiteX54" fmla="*/ 3562075 w 12192000"/>
              <a:gd name="connsiteY54" fmla="*/ 765715 h 6858000"/>
              <a:gd name="connsiteX55" fmla="*/ 3605942 w 12192000"/>
              <a:gd name="connsiteY55" fmla="*/ 772481 h 6858000"/>
              <a:gd name="connsiteX56" fmla="*/ 3499309 w 12192000"/>
              <a:gd name="connsiteY56" fmla="*/ 737079 h 6858000"/>
              <a:gd name="connsiteX57" fmla="*/ 3473788 w 12192000"/>
              <a:gd name="connsiteY57" fmla="*/ 711717 h 6858000"/>
              <a:gd name="connsiteX58" fmla="*/ 3437248 w 12192000"/>
              <a:gd name="connsiteY58" fmla="*/ 714263 h 6858000"/>
              <a:gd name="connsiteX59" fmla="*/ 3413254 w 12192000"/>
              <a:gd name="connsiteY59" fmla="*/ 712874 h 6858000"/>
              <a:gd name="connsiteX60" fmla="*/ 3362511 w 12192000"/>
              <a:gd name="connsiteY60" fmla="*/ 677414 h 6858000"/>
              <a:gd name="connsiteX61" fmla="*/ 3344467 w 12192000"/>
              <a:gd name="connsiteY61" fmla="*/ 679599 h 6858000"/>
              <a:gd name="connsiteX62" fmla="*/ 3347971 w 12192000"/>
              <a:gd name="connsiteY62" fmla="*/ 692328 h 6858000"/>
              <a:gd name="connsiteX63" fmla="*/ 3363008 w 12192000"/>
              <a:gd name="connsiteY63" fmla="*/ 711713 h 6858000"/>
              <a:gd name="connsiteX64" fmla="*/ 3362637 w 12192000"/>
              <a:gd name="connsiteY64" fmla="*/ 727058 h 6858000"/>
              <a:gd name="connsiteX65" fmla="*/ 3376167 w 12192000"/>
              <a:gd name="connsiteY65" fmla="*/ 759779 h 6858000"/>
              <a:gd name="connsiteX66" fmla="*/ 3406203 w 12192000"/>
              <a:gd name="connsiteY66" fmla="*/ 808483 h 6858000"/>
              <a:gd name="connsiteX67" fmla="*/ 3420116 w 12192000"/>
              <a:gd name="connsiteY67" fmla="*/ 820757 h 6858000"/>
              <a:gd name="connsiteX68" fmla="*/ 3429194 w 12192000"/>
              <a:gd name="connsiteY68" fmla="*/ 825831 h 6858000"/>
              <a:gd name="connsiteX69" fmla="*/ 3619149 w 12192000"/>
              <a:gd name="connsiteY69" fmla="*/ 1006561 h 6858000"/>
              <a:gd name="connsiteX70" fmla="*/ 3818654 w 12192000"/>
              <a:gd name="connsiteY70" fmla="*/ 1120369 h 6858000"/>
              <a:gd name="connsiteX71" fmla="*/ 3824021 w 12192000"/>
              <a:gd name="connsiteY71" fmla="*/ 1125355 h 6858000"/>
              <a:gd name="connsiteX72" fmla="*/ 3736668 w 12192000"/>
              <a:gd name="connsiteY72" fmla="*/ 1107215 h 6858000"/>
              <a:gd name="connsiteX73" fmla="*/ 3540174 w 12192000"/>
              <a:gd name="connsiteY73" fmla="*/ 1014247 h 6858000"/>
              <a:gd name="connsiteX74" fmla="*/ 3421640 w 12192000"/>
              <a:gd name="connsiteY74" fmla="*/ 955861 h 6858000"/>
              <a:gd name="connsiteX75" fmla="*/ 3404753 w 12192000"/>
              <a:gd name="connsiteY75" fmla="*/ 944484 h 6858000"/>
              <a:gd name="connsiteX76" fmla="*/ 3393138 w 12192000"/>
              <a:gd name="connsiteY76" fmla="*/ 941865 h 6858000"/>
              <a:gd name="connsiteX77" fmla="*/ 3385712 w 12192000"/>
              <a:gd name="connsiteY77" fmla="*/ 952159 h 6858000"/>
              <a:gd name="connsiteX78" fmla="*/ 3398641 w 12192000"/>
              <a:gd name="connsiteY78" fmla="*/ 986025 h 6858000"/>
              <a:gd name="connsiteX79" fmla="*/ 3489975 w 12192000"/>
              <a:gd name="connsiteY79" fmla="*/ 1045560 h 6858000"/>
              <a:gd name="connsiteX80" fmla="*/ 3617273 w 12192000"/>
              <a:gd name="connsiteY80" fmla="*/ 1114697 h 6858000"/>
              <a:gd name="connsiteX81" fmla="*/ 3623898 w 12192000"/>
              <a:gd name="connsiteY81" fmla="*/ 1123556 h 6858000"/>
              <a:gd name="connsiteX82" fmla="*/ 3552438 w 12192000"/>
              <a:gd name="connsiteY82" fmla="*/ 1090606 h 6858000"/>
              <a:gd name="connsiteX83" fmla="*/ 3482417 w 12192000"/>
              <a:gd name="connsiteY83" fmla="*/ 1059092 h 6858000"/>
              <a:gd name="connsiteX84" fmla="*/ 3463468 w 12192000"/>
              <a:gd name="connsiteY84" fmla="*/ 1057629 h 6858000"/>
              <a:gd name="connsiteX85" fmla="*/ 3459472 w 12192000"/>
              <a:gd name="connsiteY85" fmla="*/ 1074217 h 6858000"/>
              <a:gd name="connsiteX86" fmla="*/ 3494211 w 12192000"/>
              <a:gd name="connsiteY86" fmla="*/ 1112153 h 6858000"/>
              <a:gd name="connsiteX87" fmla="*/ 3663137 w 12192000"/>
              <a:gd name="connsiteY87" fmla="*/ 1205775 h 6858000"/>
              <a:gd name="connsiteX88" fmla="*/ 3748466 w 12192000"/>
              <a:gd name="connsiteY88" fmla="*/ 1260936 h 6858000"/>
              <a:gd name="connsiteX89" fmla="*/ 3753142 w 12192000"/>
              <a:gd name="connsiteY89" fmla="*/ 1276208 h 6858000"/>
              <a:gd name="connsiteX90" fmla="*/ 3791960 w 12192000"/>
              <a:gd name="connsiteY90" fmla="*/ 1298886 h 6858000"/>
              <a:gd name="connsiteX91" fmla="*/ 3816039 w 12192000"/>
              <a:gd name="connsiteY91" fmla="*/ 1301606 h 6858000"/>
              <a:gd name="connsiteX92" fmla="*/ 4094439 w 12192000"/>
              <a:gd name="connsiteY92" fmla="*/ 1448806 h 6858000"/>
              <a:gd name="connsiteX93" fmla="*/ 4222870 w 12192000"/>
              <a:gd name="connsiteY93" fmla="*/ 1493379 h 6858000"/>
              <a:gd name="connsiteX94" fmla="*/ 4223141 w 12192000"/>
              <a:gd name="connsiteY94" fmla="*/ 1497641 h 6858000"/>
              <a:gd name="connsiteX95" fmla="*/ 4222428 w 12192000"/>
              <a:gd name="connsiteY95" fmla="*/ 1502292 h 6858000"/>
              <a:gd name="connsiteX96" fmla="*/ 4039973 w 12192000"/>
              <a:gd name="connsiteY96" fmla="*/ 1434198 h 6858000"/>
              <a:gd name="connsiteX97" fmla="*/ 3564773 w 12192000"/>
              <a:gd name="connsiteY97" fmla="*/ 1226279 h 6858000"/>
              <a:gd name="connsiteX98" fmla="*/ 3420650 w 12192000"/>
              <a:gd name="connsiteY98" fmla="*/ 1141464 h 6858000"/>
              <a:gd name="connsiteX99" fmla="*/ 3320669 w 12192000"/>
              <a:gd name="connsiteY99" fmla="*/ 1088883 h 6858000"/>
              <a:gd name="connsiteX100" fmla="*/ 3270102 w 12192000"/>
              <a:gd name="connsiteY100" fmla="*/ 1082659 h 6858000"/>
              <a:gd name="connsiteX101" fmla="*/ 3251648 w 12192000"/>
              <a:gd name="connsiteY101" fmla="*/ 1094290 h 6858000"/>
              <a:gd name="connsiteX102" fmla="*/ 3263506 w 12192000"/>
              <a:gd name="connsiteY102" fmla="*/ 1106005 h 6858000"/>
              <a:gd name="connsiteX103" fmla="*/ 3268636 w 12192000"/>
              <a:gd name="connsiteY103" fmla="*/ 1107265 h 6858000"/>
              <a:gd name="connsiteX104" fmla="*/ 3325089 w 12192000"/>
              <a:gd name="connsiteY104" fmla="*/ 1137201 h 6858000"/>
              <a:gd name="connsiteX105" fmla="*/ 3326003 w 12192000"/>
              <a:gd name="connsiteY105" fmla="*/ 1151585 h 6858000"/>
              <a:gd name="connsiteX106" fmla="*/ 3336410 w 12192000"/>
              <a:gd name="connsiteY106" fmla="*/ 1166967 h 6858000"/>
              <a:gd name="connsiteX107" fmla="*/ 3375112 w 12192000"/>
              <a:gd name="connsiteY107" fmla="*/ 1171943 h 6858000"/>
              <a:gd name="connsiteX108" fmla="*/ 3326222 w 12192000"/>
              <a:gd name="connsiteY108" fmla="*/ 1170885 h 6858000"/>
              <a:gd name="connsiteX109" fmla="*/ 3254679 w 12192000"/>
              <a:gd name="connsiteY109" fmla="*/ 1120765 h 6858000"/>
              <a:gd name="connsiteX110" fmla="*/ 3242188 w 12192000"/>
              <a:gd name="connsiteY110" fmla="*/ 1109662 h 6858000"/>
              <a:gd name="connsiteX111" fmla="*/ 3211499 w 12192000"/>
              <a:gd name="connsiteY111" fmla="*/ 1114184 h 6858000"/>
              <a:gd name="connsiteX112" fmla="*/ 3185849 w 12192000"/>
              <a:gd name="connsiteY112" fmla="*/ 1113265 h 6858000"/>
              <a:gd name="connsiteX113" fmla="*/ 3135843 w 12192000"/>
              <a:gd name="connsiteY113" fmla="*/ 1078789 h 6858000"/>
              <a:gd name="connsiteX114" fmla="*/ 3119118 w 12192000"/>
              <a:gd name="connsiteY114" fmla="*/ 1080546 h 6858000"/>
              <a:gd name="connsiteX115" fmla="*/ 3120198 w 12192000"/>
              <a:gd name="connsiteY115" fmla="*/ 1092226 h 6858000"/>
              <a:gd name="connsiteX116" fmla="*/ 3131691 w 12192000"/>
              <a:gd name="connsiteY116" fmla="*/ 1108819 h 6858000"/>
              <a:gd name="connsiteX117" fmla="*/ 3129914 w 12192000"/>
              <a:gd name="connsiteY117" fmla="*/ 1139097 h 6858000"/>
              <a:gd name="connsiteX118" fmla="*/ 3133955 w 12192000"/>
              <a:gd name="connsiteY118" fmla="*/ 1154983 h 6858000"/>
              <a:gd name="connsiteX119" fmla="*/ 3178170 w 12192000"/>
              <a:gd name="connsiteY119" fmla="*/ 1214855 h 6858000"/>
              <a:gd name="connsiteX120" fmla="*/ 3185378 w 12192000"/>
              <a:gd name="connsiteY120" fmla="*/ 1222303 h 6858000"/>
              <a:gd name="connsiteX121" fmla="*/ 3206608 w 12192000"/>
              <a:gd name="connsiteY121" fmla="*/ 1233153 h 6858000"/>
              <a:gd name="connsiteX122" fmla="*/ 3379140 w 12192000"/>
              <a:gd name="connsiteY122" fmla="*/ 1399351 h 6858000"/>
              <a:gd name="connsiteX123" fmla="*/ 3603118 w 12192000"/>
              <a:gd name="connsiteY123" fmla="*/ 1527375 h 6858000"/>
              <a:gd name="connsiteX124" fmla="*/ 3524809 w 12192000"/>
              <a:gd name="connsiteY124" fmla="*/ 1513774 h 6858000"/>
              <a:gd name="connsiteX125" fmla="*/ 3327498 w 12192000"/>
              <a:gd name="connsiteY125" fmla="*/ 1423859 h 6858000"/>
              <a:gd name="connsiteX126" fmla="*/ 3192949 w 12192000"/>
              <a:gd name="connsiteY126" fmla="*/ 1357211 h 6858000"/>
              <a:gd name="connsiteX127" fmla="*/ 3180259 w 12192000"/>
              <a:gd name="connsiteY127" fmla="*/ 1348280 h 6858000"/>
              <a:gd name="connsiteX128" fmla="*/ 3166204 w 12192000"/>
              <a:gd name="connsiteY128" fmla="*/ 1344345 h 6858000"/>
              <a:gd name="connsiteX129" fmla="*/ 3159212 w 12192000"/>
              <a:gd name="connsiteY129" fmla="*/ 1356197 h 6858000"/>
              <a:gd name="connsiteX130" fmla="*/ 3181004 w 12192000"/>
              <a:gd name="connsiteY130" fmla="*/ 1397043 h 6858000"/>
              <a:gd name="connsiteX131" fmla="*/ 3273385 w 12192000"/>
              <a:gd name="connsiteY131" fmla="*/ 1451888 h 6858000"/>
              <a:gd name="connsiteX132" fmla="*/ 3401776 w 12192000"/>
              <a:gd name="connsiteY132" fmla="*/ 1527602 h 6858000"/>
              <a:gd name="connsiteX133" fmla="*/ 3318130 w 12192000"/>
              <a:gd name="connsiteY133" fmla="*/ 1488342 h 6858000"/>
              <a:gd name="connsiteX134" fmla="*/ 3253694 w 12192000"/>
              <a:gd name="connsiteY134" fmla="*/ 1459909 h 6858000"/>
              <a:gd name="connsiteX135" fmla="*/ 3236182 w 12192000"/>
              <a:gd name="connsiteY135" fmla="*/ 1459882 h 6858000"/>
              <a:gd name="connsiteX136" fmla="*/ 3233020 w 12192000"/>
              <a:gd name="connsiteY136" fmla="*/ 1473687 h 6858000"/>
              <a:gd name="connsiteX137" fmla="*/ 3272474 w 12192000"/>
              <a:gd name="connsiteY137" fmla="*/ 1516958 h 6858000"/>
              <a:gd name="connsiteX138" fmla="*/ 3341300 w 12192000"/>
              <a:gd name="connsiteY138" fmla="*/ 1556133 h 6858000"/>
              <a:gd name="connsiteX139" fmla="*/ 3267359 w 12192000"/>
              <a:gd name="connsiteY139" fmla="*/ 1553009 h 6858000"/>
              <a:gd name="connsiteX140" fmla="*/ 3329832 w 12192000"/>
              <a:gd name="connsiteY140" fmla="*/ 1587586 h 6858000"/>
              <a:gd name="connsiteX141" fmla="*/ 3421490 w 12192000"/>
              <a:gd name="connsiteY141" fmla="*/ 1599301 h 6858000"/>
              <a:gd name="connsiteX142" fmla="*/ 3459923 w 12192000"/>
              <a:gd name="connsiteY142" fmla="*/ 1621220 h 6858000"/>
              <a:gd name="connsiteX143" fmla="*/ 3497490 w 12192000"/>
              <a:gd name="connsiteY143" fmla="*/ 1645392 h 6858000"/>
              <a:gd name="connsiteX144" fmla="*/ 3507803 w 12192000"/>
              <a:gd name="connsiteY144" fmla="*/ 1669911 h 6858000"/>
              <a:gd name="connsiteX145" fmla="*/ 3543290 w 12192000"/>
              <a:gd name="connsiteY145" fmla="*/ 1703729 h 6858000"/>
              <a:gd name="connsiteX146" fmla="*/ 3546999 w 12192000"/>
              <a:gd name="connsiteY146" fmla="*/ 1703818 h 6858000"/>
              <a:gd name="connsiteX147" fmla="*/ 3572295 w 12192000"/>
              <a:gd name="connsiteY147" fmla="*/ 1720349 h 6858000"/>
              <a:gd name="connsiteX148" fmla="*/ 3596922 w 12192000"/>
              <a:gd name="connsiteY148" fmla="*/ 1736961 h 6858000"/>
              <a:gd name="connsiteX149" fmla="*/ 3602119 w 12192000"/>
              <a:gd name="connsiteY149" fmla="*/ 1739285 h 6858000"/>
              <a:gd name="connsiteX150" fmla="*/ 3734798 w 12192000"/>
              <a:gd name="connsiteY150" fmla="*/ 1845349 h 6858000"/>
              <a:gd name="connsiteX151" fmla="*/ 3743174 w 12192000"/>
              <a:gd name="connsiteY151" fmla="*/ 1849972 h 6858000"/>
              <a:gd name="connsiteX152" fmla="*/ 3478101 w 12192000"/>
              <a:gd name="connsiteY152" fmla="*/ 1864630 h 6858000"/>
              <a:gd name="connsiteX153" fmla="*/ 3135293 w 12192000"/>
              <a:gd name="connsiteY153" fmla="*/ 1816496 h 6858000"/>
              <a:gd name="connsiteX154" fmla="*/ 3158510 w 12192000"/>
              <a:gd name="connsiteY154" fmla="*/ 1863880 h 6858000"/>
              <a:gd name="connsiteX155" fmla="*/ 3148907 w 12192000"/>
              <a:gd name="connsiteY155" fmla="*/ 1908797 h 6858000"/>
              <a:gd name="connsiteX156" fmla="*/ 3150229 w 12192000"/>
              <a:gd name="connsiteY156" fmla="*/ 2003660 h 6858000"/>
              <a:gd name="connsiteX157" fmla="*/ 3154219 w 12192000"/>
              <a:gd name="connsiteY157" fmla="*/ 2018746 h 6858000"/>
              <a:gd name="connsiteX158" fmla="*/ 3079313 w 12192000"/>
              <a:gd name="connsiteY158" fmla="*/ 2037482 h 6858000"/>
              <a:gd name="connsiteX159" fmla="*/ 3545961 w 12192000"/>
              <a:gd name="connsiteY159" fmla="*/ 2248584 h 6858000"/>
              <a:gd name="connsiteX160" fmla="*/ 3242382 w 12192000"/>
              <a:gd name="connsiteY160" fmla="*/ 2234890 h 6858000"/>
              <a:gd name="connsiteX161" fmla="*/ 3206852 w 12192000"/>
              <a:gd name="connsiteY161" fmla="*/ 2322137 h 6858000"/>
              <a:gd name="connsiteX162" fmla="*/ 3352854 w 12192000"/>
              <a:gd name="connsiteY162" fmla="*/ 2378270 h 6858000"/>
              <a:gd name="connsiteX163" fmla="*/ 3414532 w 12192000"/>
              <a:gd name="connsiteY163" fmla="*/ 2516826 h 6858000"/>
              <a:gd name="connsiteX164" fmla="*/ 3397577 w 12192000"/>
              <a:gd name="connsiteY164" fmla="*/ 2652556 h 6858000"/>
              <a:gd name="connsiteX165" fmla="*/ 3339773 w 12192000"/>
              <a:gd name="connsiteY165" fmla="*/ 2701969 h 6858000"/>
              <a:gd name="connsiteX166" fmla="*/ 3257041 w 12192000"/>
              <a:gd name="connsiteY166" fmla="*/ 2788223 h 6858000"/>
              <a:gd name="connsiteX167" fmla="*/ 3205892 w 12192000"/>
              <a:gd name="connsiteY167" fmla="*/ 2841661 h 6858000"/>
              <a:gd name="connsiteX168" fmla="*/ 3016267 w 12192000"/>
              <a:gd name="connsiteY168" fmla="*/ 2846107 h 6858000"/>
              <a:gd name="connsiteX169" fmla="*/ 3275450 w 12192000"/>
              <a:gd name="connsiteY169" fmla="*/ 2934701 h 6858000"/>
              <a:gd name="connsiteX170" fmla="*/ 3071009 w 12192000"/>
              <a:gd name="connsiteY170" fmla="*/ 2944432 h 6858000"/>
              <a:gd name="connsiteX171" fmla="*/ 3005039 w 12192000"/>
              <a:gd name="connsiteY171" fmla="*/ 2960743 h 6858000"/>
              <a:gd name="connsiteX172" fmla="*/ 3045255 w 12192000"/>
              <a:gd name="connsiteY172" fmla="*/ 2994795 h 6858000"/>
              <a:gd name="connsiteX173" fmla="*/ 3198769 w 12192000"/>
              <a:gd name="connsiteY173" fmla="*/ 3041966 h 6858000"/>
              <a:gd name="connsiteX174" fmla="*/ 3518098 w 12192000"/>
              <a:gd name="connsiteY174" fmla="*/ 3181525 h 6858000"/>
              <a:gd name="connsiteX175" fmla="*/ 3214876 w 12192000"/>
              <a:gd name="connsiteY175" fmla="*/ 3136382 h 6858000"/>
              <a:gd name="connsiteX176" fmla="*/ 3540876 w 12192000"/>
              <a:gd name="connsiteY176" fmla="*/ 3280232 h 6858000"/>
              <a:gd name="connsiteX177" fmla="*/ 3614558 w 12192000"/>
              <a:gd name="connsiteY177" fmla="*/ 3332242 h 6858000"/>
              <a:gd name="connsiteX178" fmla="*/ 3765439 w 12192000"/>
              <a:gd name="connsiteY178" fmla="*/ 3465091 h 6858000"/>
              <a:gd name="connsiteX179" fmla="*/ 3759506 w 12192000"/>
              <a:gd name="connsiteY179" fmla="*/ 3482990 h 6858000"/>
              <a:gd name="connsiteX180" fmla="*/ 3594905 w 12192000"/>
              <a:gd name="connsiteY180" fmla="*/ 3478499 h 6858000"/>
              <a:gd name="connsiteX181" fmla="*/ 3814430 w 12192000"/>
              <a:gd name="connsiteY181" fmla="*/ 3578876 h 6858000"/>
              <a:gd name="connsiteX182" fmla="*/ 4039126 w 12192000"/>
              <a:gd name="connsiteY182" fmla="*/ 3649369 h 6858000"/>
              <a:gd name="connsiteX183" fmla="*/ 3883152 w 12192000"/>
              <a:gd name="connsiteY183" fmla="*/ 3653497 h 6858000"/>
              <a:gd name="connsiteX184" fmla="*/ 3666446 w 12192000"/>
              <a:gd name="connsiteY184" fmla="*/ 3623911 h 6858000"/>
              <a:gd name="connsiteX185" fmla="*/ 3593589 w 12192000"/>
              <a:gd name="connsiteY185" fmla="*/ 3653674 h 6858000"/>
              <a:gd name="connsiteX186" fmla="*/ 3801238 w 12192000"/>
              <a:gd name="connsiteY186" fmla="*/ 3720862 h 6858000"/>
              <a:gd name="connsiteX187" fmla="*/ 3919545 w 12192000"/>
              <a:gd name="connsiteY187" fmla="*/ 3749213 h 6858000"/>
              <a:gd name="connsiteX188" fmla="*/ 3968059 w 12192000"/>
              <a:gd name="connsiteY188" fmla="*/ 3776085 h 6858000"/>
              <a:gd name="connsiteX189" fmla="*/ 4107750 w 12192000"/>
              <a:gd name="connsiteY189" fmla="*/ 3875932 h 6858000"/>
              <a:gd name="connsiteX190" fmla="*/ 4504087 w 12192000"/>
              <a:gd name="connsiteY190" fmla="*/ 3955698 h 6858000"/>
              <a:gd name="connsiteX191" fmla="*/ 5880284 w 12192000"/>
              <a:gd name="connsiteY191" fmla="*/ 3998656 h 6858000"/>
              <a:gd name="connsiteX192" fmla="*/ 8461494 w 12192000"/>
              <a:gd name="connsiteY192" fmla="*/ 3007971 h 6858000"/>
              <a:gd name="connsiteX193" fmla="*/ 8587378 w 12192000"/>
              <a:gd name="connsiteY193" fmla="*/ 2896089 h 6858000"/>
              <a:gd name="connsiteX194" fmla="*/ 8693826 w 12192000"/>
              <a:gd name="connsiteY194" fmla="*/ 2796225 h 6858000"/>
              <a:gd name="connsiteX195" fmla="*/ 8633488 w 12192000"/>
              <a:gd name="connsiteY195" fmla="*/ 2774007 h 6858000"/>
              <a:gd name="connsiteX196" fmla="*/ 8707444 w 12192000"/>
              <a:gd name="connsiteY196" fmla="*/ 2682105 h 6858000"/>
              <a:gd name="connsiteX197" fmla="*/ 8942552 w 12192000"/>
              <a:gd name="connsiteY197" fmla="*/ 2397549 h 6858000"/>
              <a:gd name="connsiteX198" fmla="*/ 9049260 w 12192000"/>
              <a:gd name="connsiteY198" fmla="*/ 2328253 h 6858000"/>
              <a:gd name="connsiteX199" fmla="*/ 9174304 w 12192000"/>
              <a:gd name="connsiteY199" fmla="*/ 2171379 h 6858000"/>
              <a:gd name="connsiteX200" fmla="*/ 9182228 w 12192000"/>
              <a:gd name="connsiteY200" fmla="*/ 2067678 h 6858000"/>
              <a:gd name="connsiteX201" fmla="*/ 9182278 w 12192000"/>
              <a:gd name="connsiteY201" fmla="*/ 2047313 h 6858000"/>
              <a:gd name="connsiteX202" fmla="*/ 9184334 w 12192000"/>
              <a:gd name="connsiteY202" fmla="*/ 2047686 h 6858000"/>
              <a:gd name="connsiteX203" fmla="*/ 9185124 w 12192000"/>
              <a:gd name="connsiteY203" fmla="*/ 1997142 h 6858000"/>
              <a:gd name="connsiteX204" fmla="*/ 9181592 w 12192000"/>
              <a:gd name="connsiteY204" fmla="*/ 1987782 h 6858000"/>
              <a:gd name="connsiteX205" fmla="*/ 9181190 w 12192000"/>
              <a:gd name="connsiteY205" fmla="*/ 1974586 h 6858000"/>
              <a:gd name="connsiteX206" fmla="*/ 9180252 w 12192000"/>
              <a:gd name="connsiteY206" fmla="*/ 1963164 h 6858000"/>
              <a:gd name="connsiteX207" fmla="*/ 9178804 w 12192000"/>
              <a:gd name="connsiteY207" fmla="*/ 1965349 h 6858000"/>
              <a:gd name="connsiteX208" fmla="*/ 9177606 w 12192000"/>
              <a:gd name="connsiteY208" fmla="*/ 1977215 h 6858000"/>
              <a:gd name="connsiteX209" fmla="*/ 9169614 w 12192000"/>
              <a:gd name="connsiteY209" fmla="*/ 1956030 h 6858000"/>
              <a:gd name="connsiteX210" fmla="*/ 9046406 w 12192000"/>
              <a:gd name="connsiteY210" fmla="*/ 1838718 h 6858000"/>
              <a:gd name="connsiteX211" fmla="*/ 8960873 w 12192000"/>
              <a:gd name="connsiteY211" fmla="*/ 1764524 h 6858000"/>
              <a:gd name="connsiteX212" fmla="*/ 8946755 w 12192000"/>
              <a:gd name="connsiteY212" fmla="*/ 1690806 h 6858000"/>
              <a:gd name="connsiteX213" fmla="*/ 8786897 w 12192000"/>
              <a:gd name="connsiteY213" fmla="*/ 1665607 h 6858000"/>
              <a:gd name="connsiteX214" fmla="*/ 8924505 w 12192000"/>
              <a:gd name="connsiteY214" fmla="*/ 1489227 h 6858000"/>
              <a:gd name="connsiteX215" fmla="*/ 8937122 w 12192000"/>
              <a:gd name="connsiteY215" fmla="*/ 1454681 h 6858000"/>
              <a:gd name="connsiteX216" fmla="*/ 8841119 w 12192000"/>
              <a:gd name="connsiteY216" fmla="*/ 1348202 h 6858000"/>
              <a:gd name="connsiteX217" fmla="*/ 8825548 w 12192000"/>
              <a:gd name="connsiteY217" fmla="*/ 1331028 h 6858000"/>
              <a:gd name="connsiteX218" fmla="*/ 8790413 w 12192000"/>
              <a:gd name="connsiteY218" fmla="*/ 1297436 h 6858000"/>
              <a:gd name="connsiteX219" fmla="*/ 8695944 w 12192000"/>
              <a:gd name="connsiteY219" fmla="*/ 1299752 h 6858000"/>
              <a:gd name="connsiteX220" fmla="*/ 8743050 w 12192000"/>
              <a:gd name="connsiteY220" fmla="*/ 1267471 h 6858000"/>
              <a:gd name="connsiteX221" fmla="*/ 8831902 w 12192000"/>
              <a:gd name="connsiteY221" fmla="*/ 1166250 h 6858000"/>
              <a:gd name="connsiteX222" fmla="*/ 8763628 w 12192000"/>
              <a:gd name="connsiteY222" fmla="*/ 1088084 h 6858000"/>
              <a:gd name="connsiteX223" fmla="*/ 8744052 w 12192000"/>
              <a:gd name="connsiteY223" fmla="*/ 1076766 h 6858000"/>
              <a:gd name="connsiteX224" fmla="*/ 8767977 w 12192000"/>
              <a:gd name="connsiteY224" fmla="*/ 1055883 h 6858000"/>
              <a:gd name="connsiteX225" fmla="*/ 8815418 w 12192000"/>
              <a:gd name="connsiteY225" fmla="*/ 986519 h 6858000"/>
              <a:gd name="connsiteX226" fmla="*/ 8839356 w 12192000"/>
              <a:gd name="connsiteY226" fmla="*/ 939330 h 6858000"/>
              <a:gd name="connsiteX227" fmla="*/ 8869964 w 12192000"/>
              <a:gd name="connsiteY227" fmla="*/ 917639 h 6858000"/>
              <a:gd name="connsiteX228" fmla="*/ 8876013 w 12192000"/>
              <a:gd name="connsiteY228" fmla="*/ 901606 h 6858000"/>
              <a:gd name="connsiteX229" fmla="*/ 8855230 w 12192000"/>
              <a:gd name="connsiteY229" fmla="*/ 828963 h 6858000"/>
              <a:gd name="connsiteX230" fmla="*/ 8844988 w 12192000"/>
              <a:gd name="connsiteY230" fmla="*/ 810876 h 6858000"/>
              <a:gd name="connsiteX231" fmla="*/ 8768255 w 12192000"/>
              <a:gd name="connsiteY231" fmla="*/ 747963 h 6858000"/>
              <a:gd name="connsiteX232" fmla="*/ 8692953 w 12192000"/>
              <a:gd name="connsiteY232" fmla="*/ 638707 h 6858000"/>
              <a:gd name="connsiteX233" fmla="*/ 8674423 w 12192000"/>
              <a:gd name="connsiteY233" fmla="*/ 564449 h 6858000"/>
              <a:gd name="connsiteX234" fmla="*/ 8667642 w 12192000"/>
              <a:gd name="connsiteY234" fmla="*/ 547822 h 6858000"/>
              <a:gd name="connsiteX235" fmla="*/ 8661198 w 12192000"/>
              <a:gd name="connsiteY235" fmla="*/ 478275 h 6858000"/>
              <a:gd name="connsiteX236" fmla="*/ 8645813 w 12192000"/>
              <a:gd name="connsiteY236" fmla="*/ 464032 h 6858000"/>
              <a:gd name="connsiteX237" fmla="*/ 8512338 w 12192000"/>
              <a:gd name="connsiteY237" fmla="*/ 477784 h 6858000"/>
              <a:gd name="connsiteX238" fmla="*/ 8481050 w 12192000"/>
              <a:gd name="connsiteY238" fmla="*/ 430572 h 6858000"/>
              <a:gd name="connsiteX239" fmla="*/ 8498220 w 12192000"/>
              <a:gd name="connsiteY239" fmla="*/ 404064 h 6858000"/>
              <a:gd name="connsiteX240" fmla="*/ 8489536 w 12192000"/>
              <a:gd name="connsiteY240" fmla="*/ 389280 h 6858000"/>
              <a:gd name="connsiteX241" fmla="*/ 0 w 12192000"/>
              <a:gd name="connsiteY241" fmla="*/ 0 h 6858000"/>
              <a:gd name="connsiteX242" fmla="*/ 12192000 w 12192000"/>
              <a:gd name="connsiteY242" fmla="*/ 0 h 6858000"/>
              <a:gd name="connsiteX243" fmla="*/ 12192000 w 12192000"/>
              <a:gd name="connsiteY243" fmla="*/ 6858000 h 6858000"/>
              <a:gd name="connsiteX244" fmla="*/ 0 w 12192000"/>
              <a:gd name="connsiteY2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2192000" h="6858000">
                <a:moveTo>
                  <a:pt x="9149158" y="2038490"/>
                </a:moveTo>
                <a:cubicBezTo>
                  <a:pt x="9152630" y="2038396"/>
                  <a:pt x="9157442" y="2039945"/>
                  <a:pt x="9164184" y="2044026"/>
                </a:cubicBezTo>
                <a:lnTo>
                  <a:pt x="9172532" y="2045543"/>
                </a:lnTo>
                <a:lnTo>
                  <a:pt x="9171580" y="2056997"/>
                </a:lnTo>
                <a:cubicBezTo>
                  <a:pt x="9169082" y="2082897"/>
                  <a:pt x="9165822" y="2102884"/>
                  <a:pt x="9161257" y="2098605"/>
                </a:cubicBezTo>
                <a:cubicBezTo>
                  <a:pt x="9149066" y="2086928"/>
                  <a:pt x="9130962" y="2077578"/>
                  <a:pt x="9138232" y="2059518"/>
                </a:cubicBezTo>
                <a:cubicBezTo>
                  <a:pt x="9140394" y="2053821"/>
                  <a:pt x="9138743" y="2038771"/>
                  <a:pt x="9149158" y="2038490"/>
                </a:cubicBezTo>
                <a:close/>
                <a:moveTo>
                  <a:pt x="9177606" y="1977215"/>
                </a:moveTo>
                <a:lnTo>
                  <a:pt x="9181592" y="1987782"/>
                </a:lnTo>
                <a:lnTo>
                  <a:pt x="9181923" y="1998627"/>
                </a:lnTo>
                <a:cubicBezTo>
                  <a:pt x="9182120" y="2008276"/>
                  <a:pt x="9182258" y="2019324"/>
                  <a:pt x="9182316" y="2031066"/>
                </a:cubicBezTo>
                <a:lnTo>
                  <a:pt x="9182278" y="2047313"/>
                </a:lnTo>
                <a:lnTo>
                  <a:pt x="9172532" y="2045543"/>
                </a:lnTo>
                <a:lnTo>
                  <a:pt x="9173842" y="2029805"/>
                </a:lnTo>
                <a:cubicBezTo>
                  <a:pt x="9175210" y="2011268"/>
                  <a:pt x="9176320" y="1992822"/>
                  <a:pt x="9177334" y="1979903"/>
                </a:cubicBezTo>
                <a:close/>
                <a:moveTo>
                  <a:pt x="3696300" y="1578900"/>
                </a:moveTo>
                <a:cubicBezTo>
                  <a:pt x="3710474" y="1584699"/>
                  <a:pt x="3724648" y="1590499"/>
                  <a:pt x="3738823" y="1596298"/>
                </a:cubicBezTo>
                <a:cubicBezTo>
                  <a:pt x="3731018" y="1595365"/>
                  <a:pt x="3722545" y="1594511"/>
                  <a:pt x="3714409" y="1593618"/>
                </a:cubicBezTo>
                <a:cubicBezTo>
                  <a:pt x="3707437" y="1589899"/>
                  <a:pt x="3700149" y="1586487"/>
                  <a:pt x="3693161" y="1582501"/>
                </a:cubicBezTo>
                <a:cubicBezTo>
                  <a:pt x="3694096" y="1581313"/>
                  <a:pt x="3695364" y="1580088"/>
                  <a:pt x="3696300" y="1578900"/>
                </a:cubicBezTo>
                <a:close/>
                <a:moveTo>
                  <a:pt x="3918454" y="1175387"/>
                </a:moveTo>
                <a:cubicBezTo>
                  <a:pt x="4003499" y="1210184"/>
                  <a:pt x="4088562" y="1245245"/>
                  <a:pt x="4173607" y="1280040"/>
                </a:cubicBezTo>
                <a:cubicBezTo>
                  <a:pt x="4172338" y="1281268"/>
                  <a:pt x="4171404" y="1282454"/>
                  <a:pt x="4170135" y="1283683"/>
                </a:cubicBezTo>
                <a:cubicBezTo>
                  <a:pt x="4077511" y="1256783"/>
                  <a:pt x="3989628" y="1225016"/>
                  <a:pt x="3918454" y="1175387"/>
                </a:cubicBezTo>
                <a:close/>
                <a:moveTo>
                  <a:pt x="8109090" y="602108"/>
                </a:moveTo>
                <a:lnTo>
                  <a:pt x="8113034" y="602645"/>
                </a:lnTo>
                <a:cubicBezTo>
                  <a:pt x="8117145" y="603257"/>
                  <a:pt x="8117456" y="603522"/>
                  <a:pt x="8111220" y="603405"/>
                </a:cubicBezTo>
                <a:close/>
                <a:moveTo>
                  <a:pt x="8489536" y="389280"/>
                </a:moveTo>
                <a:cubicBezTo>
                  <a:pt x="8479909" y="386150"/>
                  <a:pt x="8475270" y="392618"/>
                  <a:pt x="8470194" y="397527"/>
                </a:cubicBezTo>
                <a:cubicBezTo>
                  <a:pt x="8442581" y="423957"/>
                  <a:pt x="8407160" y="444085"/>
                  <a:pt x="8373511" y="465608"/>
                </a:cubicBezTo>
                <a:cubicBezTo>
                  <a:pt x="8325315" y="496678"/>
                  <a:pt x="8274262" y="525140"/>
                  <a:pt x="8231753" y="560890"/>
                </a:cubicBezTo>
                <a:cubicBezTo>
                  <a:pt x="8220884" y="569991"/>
                  <a:pt x="8202133" y="566357"/>
                  <a:pt x="8199967" y="553465"/>
                </a:cubicBezTo>
                <a:cubicBezTo>
                  <a:pt x="8197799" y="540575"/>
                  <a:pt x="8188778" y="541668"/>
                  <a:pt x="8175616" y="546483"/>
                </a:cubicBezTo>
                <a:cubicBezTo>
                  <a:pt x="8159813" y="552155"/>
                  <a:pt x="8144012" y="557828"/>
                  <a:pt x="8128578" y="563992"/>
                </a:cubicBezTo>
                <a:cubicBezTo>
                  <a:pt x="8112493" y="570503"/>
                  <a:pt x="8105752" y="580983"/>
                  <a:pt x="8104845" y="593172"/>
                </a:cubicBezTo>
                <a:cubicBezTo>
                  <a:pt x="8104654" y="595478"/>
                  <a:pt x="8104732" y="598018"/>
                  <a:pt x="8105615" y="599991"/>
                </a:cubicBezTo>
                <a:lnTo>
                  <a:pt x="8109090" y="602108"/>
                </a:lnTo>
                <a:lnTo>
                  <a:pt x="8092049" y="599788"/>
                </a:lnTo>
                <a:cubicBezTo>
                  <a:pt x="8074125" y="597229"/>
                  <a:pt x="8051995" y="593399"/>
                  <a:pt x="8047646" y="588557"/>
                </a:cubicBezTo>
                <a:cubicBezTo>
                  <a:pt x="8047278" y="588065"/>
                  <a:pt x="7852240" y="650342"/>
                  <a:pt x="7793637" y="681868"/>
                </a:cubicBezTo>
                <a:cubicBezTo>
                  <a:pt x="7757179" y="701583"/>
                  <a:pt x="7034011" y="1031296"/>
                  <a:pt x="6007741" y="1095470"/>
                </a:cubicBezTo>
                <a:cubicBezTo>
                  <a:pt x="5971519" y="1097710"/>
                  <a:pt x="5937353" y="1100506"/>
                  <a:pt x="5902533" y="1103650"/>
                </a:cubicBezTo>
                <a:cubicBezTo>
                  <a:pt x="5594429" y="1129961"/>
                  <a:pt x="5292360" y="1161179"/>
                  <a:pt x="5164222" y="1163546"/>
                </a:cubicBezTo>
                <a:cubicBezTo>
                  <a:pt x="5063988" y="1165217"/>
                  <a:pt x="4549164" y="1138992"/>
                  <a:pt x="4395075" y="1082763"/>
                </a:cubicBezTo>
                <a:cubicBezTo>
                  <a:pt x="4237527" y="1025076"/>
                  <a:pt x="4088158" y="958345"/>
                  <a:pt x="3939440" y="891265"/>
                </a:cubicBezTo>
                <a:cubicBezTo>
                  <a:pt x="3874968" y="862299"/>
                  <a:pt x="3806689" y="837016"/>
                  <a:pt x="3747894" y="801994"/>
                </a:cubicBezTo>
                <a:cubicBezTo>
                  <a:pt x="3689082" y="766706"/>
                  <a:pt x="3632839" y="729495"/>
                  <a:pt x="3569553" y="697970"/>
                </a:cubicBezTo>
                <a:cubicBezTo>
                  <a:pt x="3551464" y="688887"/>
                  <a:pt x="3533327" y="679005"/>
                  <a:pt x="3507813" y="680216"/>
                </a:cubicBezTo>
                <a:cubicBezTo>
                  <a:pt x="3502099" y="680371"/>
                  <a:pt x="3496101" y="681365"/>
                  <a:pt x="3490455" y="682587"/>
                </a:cubicBezTo>
                <a:cubicBezTo>
                  <a:pt x="3484140" y="683888"/>
                  <a:pt x="3479298" y="687159"/>
                  <a:pt x="3477246" y="691971"/>
                </a:cubicBezTo>
                <a:cubicBezTo>
                  <a:pt x="3475230" y="697315"/>
                  <a:pt x="3479426" y="699760"/>
                  <a:pt x="3484273" y="701857"/>
                </a:cubicBezTo>
                <a:cubicBezTo>
                  <a:pt x="3487733" y="703316"/>
                  <a:pt x="3491260" y="705843"/>
                  <a:pt x="3495638" y="705849"/>
                </a:cubicBezTo>
                <a:cubicBezTo>
                  <a:pt x="3523576" y="705686"/>
                  <a:pt x="3534967" y="720681"/>
                  <a:pt x="3548914" y="733487"/>
                </a:cubicBezTo>
                <a:cubicBezTo>
                  <a:pt x="3554984" y="738925"/>
                  <a:pt x="3561304" y="742991"/>
                  <a:pt x="3551504" y="753036"/>
                </a:cubicBezTo>
                <a:cubicBezTo>
                  <a:pt x="3542974" y="761854"/>
                  <a:pt x="3552584" y="764716"/>
                  <a:pt x="3562075" y="765715"/>
                </a:cubicBezTo>
                <a:cubicBezTo>
                  <a:pt x="3575293" y="767067"/>
                  <a:pt x="3590630" y="764672"/>
                  <a:pt x="3605942" y="772481"/>
                </a:cubicBezTo>
                <a:cubicBezTo>
                  <a:pt x="3550860" y="779958"/>
                  <a:pt x="3525860" y="757484"/>
                  <a:pt x="3499309" y="737079"/>
                </a:cubicBezTo>
                <a:cubicBezTo>
                  <a:pt x="3489410" y="729689"/>
                  <a:pt x="3482419" y="720334"/>
                  <a:pt x="3473788" y="711717"/>
                </a:cubicBezTo>
                <a:cubicBezTo>
                  <a:pt x="3463019" y="701211"/>
                  <a:pt x="3451290" y="702093"/>
                  <a:pt x="3437248" y="714263"/>
                </a:cubicBezTo>
                <a:cubicBezTo>
                  <a:pt x="3424810" y="725164"/>
                  <a:pt x="3418411" y="725135"/>
                  <a:pt x="3413254" y="712874"/>
                </a:cubicBezTo>
                <a:cubicBezTo>
                  <a:pt x="3405299" y="693706"/>
                  <a:pt x="3389031" y="681450"/>
                  <a:pt x="3362511" y="677414"/>
                </a:cubicBezTo>
                <a:cubicBezTo>
                  <a:pt x="3356728" y="676504"/>
                  <a:pt x="3349492" y="673891"/>
                  <a:pt x="3344467" y="679599"/>
                </a:cubicBezTo>
                <a:cubicBezTo>
                  <a:pt x="3340061" y="684428"/>
                  <a:pt x="3344392" y="689004"/>
                  <a:pt x="3347971" y="692328"/>
                </a:cubicBezTo>
                <a:cubicBezTo>
                  <a:pt x="3354407" y="698260"/>
                  <a:pt x="3360162" y="704004"/>
                  <a:pt x="3363008" y="711713"/>
                </a:cubicBezTo>
                <a:cubicBezTo>
                  <a:pt x="3365019" y="716838"/>
                  <a:pt x="3367062" y="722495"/>
                  <a:pt x="3362637" y="727058"/>
                </a:cubicBezTo>
                <a:cubicBezTo>
                  <a:pt x="3344342" y="746453"/>
                  <a:pt x="3358884" y="752745"/>
                  <a:pt x="3376167" y="759779"/>
                </a:cubicBezTo>
                <a:cubicBezTo>
                  <a:pt x="3400002" y="769239"/>
                  <a:pt x="3410177" y="786259"/>
                  <a:pt x="3406203" y="808483"/>
                </a:cubicBezTo>
                <a:cubicBezTo>
                  <a:pt x="3404757" y="817516"/>
                  <a:pt x="3406433" y="822682"/>
                  <a:pt x="3420116" y="820757"/>
                </a:cubicBezTo>
                <a:cubicBezTo>
                  <a:pt x="3425463" y="820110"/>
                  <a:pt x="3426984" y="822878"/>
                  <a:pt x="3429194" y="825831"/>
                </a:cubicBezTo>
                <a:cubicBezTo>
                  <a:pt x="3476758" y="896035"/>
                  <a:pt x="3542778" y="954609"/>
                  <a:pt x="3619149" y="1006561"/>
                </a:cubicBezTo>
                <a:cubicBezTo>
                  <a:pt x="3681093" y="1048718"/>
                  <a:pt x="3748746" y="1085351"/>
                  <a:pt x="3818654" y="1120369"/>
                </a:cubicBezTo>
                <a:cubicBezTo>
                  <a:pt x="3820742" y="1121458"/>
                  <a:pt x="3822850" y="1122813"/>
                  <a:pt x="3824021" y="1125355"/>
                </a:cubicBezTo>
                <a:cubicBezTo>
                  <a:pt x="3791940" y="1123873"/>
                  <a:pt x="3763844" y="1116270"/>
                  <a:pt x="3736668" y="1107215"/>
                </a:cubicBezTo>
                <a:cubicBezTo>
                  <a:pt x="3664431" y="1083216"/>
                  <a:pt x="3602610" y="1048291"/>
                  <a:pt x="3540174" y="1014247"/>
                </a:cubicBezTo>
                <a:cubicBezTo>
                  <a:pt x="3502142" y="993353"/>
                  <a:pt x="3463159" y="973379"/>
                  <a:pt x="3421640" y="955861"/>
                </a:cubicBezTo>
                <a:cubicBezTo>
                  <a:pt x="3414719" y="952940"/>
                  <a:pt x="3409737" y="948712"/>
                  <a:pt x="3404753" y="944484"/>
                </a:cubicBezTo>
                <a:cubicBezTo>
                  <a:pt x="3401911" y="942144"/>
                  <a:pt x="3398417" y="940152"/>
                  <a:pt x="3393138" y="941865"/>
                </a:cubicBezTo>
                <a:cubicBezTo>
                  <a:pt x="3386540" y="944006"/>
                  <a:pt x="3386126" y="948083"/>
                  <a:pt x="3385712" y="952159"/>
                </a:cubicBezTo>
                <a:cubicBezTo>
                  <a:pt x="3384520" y="965187"/>
                  <a:pt x="3389594" y="976116"/>
                  <a:pt x="3398641" y="986025"/>
                </a:cubicBezTo>
                <a:cubicBezTo>
                  <a:pt x="3422140" y="1011364"/>
                  <a:pt x="3455589" y="1029056"/>
                  <a:pt x="3489975" y="1045560"/>
                </a:cubicBezTo>
                <a:cubicBezTo>
                  <a:pt x="3534421" y="1066751"/>
                  <a:pt x="3577600" y="1089169"/>
                  <a:pt x="3617273" y="1114697"/>
                </a:cubicBezTo>
                <a:cubicBezTo>
                  <a:pt x="3620082" y="1116503"/>
                  <a:pt x="3625178" y="1117229"/>
                  <a:pt x="3623898" y="1123556"/>
                </a:cubicBezTo>
                <a:cubicBezTo>
                  <a:pt x="3599276" y="1112313"/>
                  <a:pt x="3576007" y="1101173"/>
                  <a:pt x="3552438" y="1090606"/>
                </a:cubicBezTo>
                <a:cubicBezTo>
                  <a:pt x="3529203" y="1079998"/>
                  <a:pt x="3505634" y="1069432"/>
                  <a:pt x="3482417" y="1059092"/>
                </a:cubicBezTo>
                <a:cubicBezTo>
                  <a:pt x="3476868" y="1056543"/>
                  <a:pt x="3470899" y="1052702"/>
                  <a:pt x="3463468" y="1057629"/>
                </a:cubicBezTo>
                <a:cubicBezTo>
                  <a:pt x="3455703" y="1062595"/>
                  <a:pt x="3457128" y="1069134"/>
                  <a:pt x="3459472" y="1074217"/>
                </a:cubicBezTo>
                <a:cubicBezTo>
                  <a:pt x="3466821" y="1089165"/>
                  <a:pt x="3478729" y="1101681"/>
                  <a:pt x="3494211" y="1112153"/>
                </a:cubicBezTo>
                <a:cubicBezTo>
                  <a:pt x="3546907" y="1146573"/>
                  <a:pt x="3606933" y="1174465"/>
                  <a:pt x="3663137" y="1205775"/>
                </a:cubicBezTo>
                <a:cubicBezTo>
                  <a:pt x="3693512" y="1222766"/>
                  <a:pt x="3721631" y="1241370"/>
                  <a:pt x="3748466" y="1260936"/>
                </a:cubicBezTo>
                <a:cubicBezTo>
                  <a:pt x="3754470" y="1265310"/>
                  <a:pt x="3754440" y="1270144"/>
                  <a:pt x="3753142" y="1276208"/>
                </a:cubicBezTo>
                <a:cubicBezTo>
                  <a:pt x="3747968" y="1300726"/>
                  <a:pt x="3758834" y="1307462"/>
                  <a:pt x="3791960" y="1298886"/>
                </a:cubicBezTo>
                <a:cubicBezTo>
                  <a:pt x="3802234" y="1296299"/>
                  <a:pt x="3809336" y="1296782"/>
                  <a:pt x="3816039" y="1301606"/>
                </a:cubicBezTo>
                <a:cubicBezTo>
                  <a:pt x="3897299" y="1361555"/>
                  <a:pt x="3991895" y="1408883"/>
                  <a:pt x="4094439" y="1448806"/>
                </a:cubicBezTo>
                <a:cubicBezTo>
                  <a:pt x="4136210" y="1464953"/>
                  <a:pt x="4179249" y="1479874"/>
                  <a:pt x="4222870" y="1493379"/>
                </a:cubicBezTo>
                <a:cubicBezTo>
                  <a:pt x="4222955" y="1494711"/>
                  <a:pt x="4223057" y="1496309"/>
                  <a:pt x="4223141" y="1497641"/>
                </a:cubicBezTo>
                <a:cubicBezTo>
                  <a:pt x="4222925" y="1499546"/>
                  <a:pt x="4222659" y="1500653"/>
                  <a:pt x="4222428" y="1502292"/>
                </a:cubicBezTo>
                <a:cubicBezTo>
                  <a:pt x="4160784" y="1480767"/>
                  <a:pt x="4099761" y="1458363"/>
                  <a:pt x="4039973" y="1434198"/>
                </a:cubicBezTo>
                <a:cubicBezTo>
                  <a:pt x="3877889" y="1368737"/>
                  <a:pt x="3722432" y="1296301"/>
                  <a:pt x="3564773" y="1226279"/>
                </a:cubicBezTo>
                <a:cubicBezTo>
                  <a:pt x="3511752" y="1202636"/>
                  <a:pt x="3468897" y="1169442"/>
                  <a:pt x="3420650" y="1141464"/>
                </a:cubicBezTo>
                <a:cubicBezTo>
                  <a:pt x="3388486" y="1122812"/>
                  <a:pt x="3357590" y="1102932"/>
                  <a:pt x="3320669" y="1088883"/>
                </a:cubicBezTo>
                <a:cubicBezTo>
                  <a:pt x="3305491" y="1083205"/>
                  <a:pt x="3289697" y="1078406"/>
                  <a:pt x="3270102" y="1082659"/>
                </a:cubicBezTo>
                <a:cubicBezTo>
                  <a:pt x="3262467" y="1084389"/>
                  <a:pt x="3253881" y="1087040"/>
                  <a:pt x="3251648" y="1094290"/>
                </a:cubicBezTo>
                <a:cubicBezTo>
                  <a:pt x="3249750" y="1101498"/>
                  <a:pt x="3256970" y="1103846"/>
                  <a:pt x="3263506" y="1106005"/>
                </a:cubicBezTo>
                <a:cubicBezTo>
                  <a:pt x="3265227" y="1106604"/>
                  <a:pt x="3266966" y="1107467"/>
                  <a:pt x="3268636" y="1107265"/>
                </a:cubicBezTo>
                <a:cubicBezTo>
                  <a:pt x="3300482" y="1105018"/>
                  <a:pt x="3309121" y="1124372"/>
                  <a:pt x="3325089" y="1137201"/>
                </a:cubicBezTo>
                <a:cubicBezTo>
                  <a:pt x="3330055" y="1141164"/>
                  <a:pt x="3330677" y="1145651"/>
                  <a:pt x="3326003" y="1151585"/>
                </a:cubicBezTo>
                <a:cubicBezTo>
                  <a:pt x="3317592" y="1162266"/>
                  <a:pt x="3324211" y="1165760"/>
                  <a:pt x="3336410" y="1166967"/>
                </a:cubicBezTo>
                <a:cubicBezTo>
                  <a:pt x="3348608" y="1168175"/>
                  <a:pt x="3361690" y="1167395"/>
                  <a:pt x="3375112" y="1171943"/>
                </a:cubicBezTo>
                <a:cubicBezTo>
                  <a:pt x="3354718" y="1179513"/>
                  <a:pt x="3340011" y="1175927"/>
                  <a:pt x="3326222" y="1170885"/>
                </a:cubicBezTo>
                <a:cubicBezTo>
                  <a:pt x="3295216" y="1159877"/>
                  <a:pt x="3274464" y="1140648"/>
                  <a:pt x="3254679" y="1120765"/>
                </a:cubicBezTo>
                <a:cubicBezTo>
                  <a:pt x="3250733" y="1116948"/>
                  <a:pt x="3247420" y="1112518"/>
                  <a:pt x="3242188" y="1109662"/>
                </a:cubicBezTo>
                <a:cubicBezTo>
                  <a:pt x="3232391" y="1103869"/>
                  <a:pt x="3222316" y="1104284"/>
                  <a:pt x="3211499" y="1114184"/>
                </a:cubicBezTo>
                <a:cubicBezTo>
                  <a:pt x="3197173" y="1127194"/>
                  <a:pt x="3191777" y="1127042"/>
                  <a:pt x="3185849" y="1113265"/>
                </a:cubicBezTo>
                <a:cubicBezTo>
                  <a:pt x="3177929" y="1094629"/>
                  <a:pt x="3162028" y="1082865"/>
                  <a:pt x="3135843" y="1078789"/>
                </a:cubicBezTo>
                <a:cubicBezTo>
                  <a:pt x="3130396" y="1077837"/>
                  <a:pt x="3124578" y="1076395"/>
                  <a:pt x="3119118" y="1080546"/>
                </a:cubicBezTo>
                <a:cubicBezTo>
                  <a:pt x="3113359" y="1085269"/>
                  <a:pt x="3117622" y="1088780"/>
                  <a:pt x="3120198" y="1092226"/>
                </a:cubicBezTo>
                <a:cubicBezTo>
                  <a:pt x="3123912" y="1097682"/>
                  <a:pt x="3128295" y="1103057"/>
                  <a:pt x="3131691" y="1108819"/>
                </a:cubicBezTo>
                <a:cubicBezTo>
                  <a:pt x="3137665" y="1118027"/>
                  <a:pt x="3139328" y="1128295"/>
                  <a:pt x="3129914" y="1139097"/>
                </a:cubicBezTo>
                <a:cubicBezTo>
                  <a:pt x="3123003" y="1146915"/>
                  <a:pt x="3123960" y="1151361"/>
                  <a:pt x="3133955" y="1154983"/>
                </a:cubicBezTo>
                <a:cubicBezTo>
                  <a:pt x="3165979" y="1166136"/>
                  <a:pt x="3186931" y="1183194"/>
                  <a:pt x="3178170" y="1214855"/>
                </a:cubicBezTo>
                <a:cubicBezTo>
                  <a:pt x="3176770" y="1219320"/>
                  <a:pt x="3179046" y="1223338"/>
                  <a:pt x="3185378" y="1222303"/>
                </a:cubicBezTo>
                <a:cubicBezTo>
                  <a:pt x="3199361" y="1219805"/>
                  <a:pt x="3202140" y="1226447"/>
                  <a:pt x="3206608" y="1233153"/>
                </a:cubicBezTo>
                <a:cubicBezTo>
                  <a:pt x="3250090" y="1297409"/>
                  <a:pt x="3310389" y="1350771"/>
                  <a:pt x="3379140" y="1399351"/>
                </a:cubicBezTo>
                <a:cubicBezTo>
                  <a:pt x="3447189" y="1447479"/>
                  <a:pt x="3522881" y="1488775"/>
                  <a:pt x="3603118" y="1527375"/>
                </a:cubicBezTo>
                <a:cubicBezTo>
                  <a:pt x="3581296" y="1528405"/>
                  <a:pt x="3552602" y="1521951"/>
                  <a:pt x="3524809" y="1513774"/>
                </a:cubicBezTo>
                <a:cubicBezTo>
                  <a:pt x="3451354" y="1491802"/>
                  <a:pt x="3389901" y="1457369"/>
                  <a:pt x="3327498" y="1423859"/>
                </a:cubicBezTo>
                <a:cubicBezTo>
                  <a:pt x="3283917" y="1400416"/>
                  <a:pt x="3241288" y="1376052"/>
                  <a:pt x="3192949" y="1357211"/>
                </a:cubicBezTo>
                <a:cubicBezTo>
                  <a:pt x="3187434" y="1355196"/>
                  <a:pt x="3183538" y="1352177"/>
                  <a:pt x="3180259" y="1348280"/>
                </a:cubicBezTo>
                <a:cubicBezTo>
                  <a:pt x="3177348" y="1344874"/>
                  <a:pt x="3173119" y="1341896"/>
                  <a:pt x="3166204" y="1344345"/>
                </a:cubicBezTo>
                <a:cubicBezTo>
                  <a:pt x="3159306" y="1347059"/>
                  <a:pt x="3158942" y="1351935"/>
                  <a:pt x="3159212" y="1356197"/>
                </a:cubicBezTo>
                <a:cubicBezTo>
                  <a:pt x="3161232" y="1372059"/>
                  <a:pt x="3167827" y="1385754"/>
                  <a:pt x="3181004" y="1397043"/>
                </a:cubicBezTo>
                <a:cubicBezTo>
                  <a:pt x="3206688" y="1419701"/>
                  <a:pt x="3240037" y="1435794"/>
                  <a:pt x="3273385" y="1451888"/>
                </a:cubicBezTo>
                <a:cubicBezTo>
                  <a:pt x="3319573" y="1473941"/>
                  <a:pt x="3362569" y="1498797"/>
                  <a:pt x="3401776" y="1527602"/>
                </a:cubicBezTo>
                <a:cubicBezTo>
                  <a:pt x="3374012" y="1514591"/>
                  <a:pt x="3346230" y="1501313"/>
                  <a:pt x="3318130" y="1488342"/>
                </a:cubicBezTo>
                <a:cubicBezTo>
                  <a:pt x="3296969" y="1478558"/>
                  <a:pt x="3275173" y="1469387"/>
                  <a:pt x="3253694" y="1459909"/>
                </a:cubicBezTo>
                <a:cubicBezTo>
                  <a:pt x="3248495" y="1457587"/>
                  <a:pt x="3242945" y="1455038"/>
                  <a:pt x="3236182" y="1459882"/>
                </a:cubicBezTo>
                <a:cubicBezTo>
                  <a:pt x="3230053" y="1464115"/>
                  <a:pt x="3231378" y="1469055"/>
                  <a:pt x="3233020" y="1473687"/>
                </a:cubicBezTo>
                <a:cubicBezTo>
                  <a:pt x="3239235" y="1491993"/>
                  <a:pt x="3254236" y="1505477"/>
                  <a:pt x="3272474" y="1516958"/>
                </a:cubicBezTo>
                <a:cubicBezTo>
                  <a:pt x="3294559" y="1530657"/>
                  <a:pt x="3317595" y="1543436"/>
                  <a:pt x="3341300" y="1556133"/>
                </a:cubicBezTo>
                <a:cubicBezTo>
                  <a:pt x="3316637" y="1554825"/>
                  <a:pt x="3291973" y="1553517"/>
                  <a:pt x="3267359" y="1553009"/>
                </a:cubicBezTo>
                <a:cubicBezTo>
                  <a:pt x="3280352" y="1582573"/>
                  <a:pt x="3306470" y="1585584"/>
                  <a:pt x="3329832" y="1587586"/>
                </a:cubicBezTo>
                <a:cubicBezTo>
                  <a:pt x="3361297" y="1589949"/>
                  <a:pt x="3391527" y="1594072"/>
                  <a:pt x="3421490" y="1599301"/>
                </a:cubicBezTo>
                <a:cubicBezTo>
                  <a:pt x="3434412" y="1606594"/>
                  <a:pt x="3447319" y="1613621"/>
                  <a:pt x="3459923" y="1621220"/>
                </a:cubicBezTo>
                <a:cubicBezTo>
                  <a:pt x="3472880" y="1629046"/>
                  <a:pt x="3485168" y="1636952"/>
                  <a:pt x="3497490" y="1645392"/>
                </a:cubicBezTo>
                <a:cubicBezTo>
                  <a:pt x="3506301" y="1651572"/>
                  <a:pt x="3516714" y="1656484"/>
                  <a:pt x="3507803" y="1669911"/>
                </a:cubicBezTo>
                <a:cubicBezTo>
                  <a:pt x="3503816" y="1676032"/>
                  <a:pt x="3534148" y="1702959"/>
                  <a:pt x="3543290" y="1703729"/>
                </a:cubicBezTo>
                <a:cubicBezTo>
                  <a:pt x="3544644" y="1703834"/>
                  <a:pt x="3545996" y="1703940"/>
                  <a:pt x="3546999" y="1703818"/>
                </a:cubicBezTo>
                <a:cubicBezTo>
                  <a:pt x="3566312" y="1700405"/>
                  <a:pt x="3571232" y="1708935"/>
                  <a:pt x="3572295" y="1720349"/>
                </a:cubicBezTo>
                <a:cubicBezTo>
                  <a:pt x="3573341" y="1731497"/>
                  <a:pt x="3570880" y="1745753"/>
                  <a:pt x="3596922" y="1736961"/>
                </a:cubicBezTo>
                <a:cubicBezTo>
                  <a:pt x="3599895" y="1736064"/>
                  <a:pt x="3600664" y="1737582"/>
                  <a:pt x="3602119" y="1739285"/>
                </a:cubicBezTo>
                <a:cubicBezTo>
                  <a:pt x="3633888" y="1783486"/>
                  <a:pt x="3684678" y="1814377"/>
                  <a:pt x="3734798" y="1845349"/>
                </a:cubicBezTo>
                <a:cubicBezTo>
                  <a:pt x="3737590" y="1846890"/>
                  <a:pt x="3740383" y="1848430"/>
                  <a:pt x="3743174" y="1849972"/>
                </a:cubicBezTo>
                <a:cubicBezTo>
                  <a:pt x="3692460" y="1846720"/>
                  <a:pt x="3526297" y="1854765"/>
                  <a:pt x="3478101" y="1864630"/>
                </a:cubicBezTo>
                <a:cubicBezTo>
                  <a:pt x="3435216" y="1873314"/>
                  <a:pt x="3187933" y="1844748"/>
                  <a:pt x="3135293" y="1816496"/>
                </a:cubicBezTo>
                <a:cubicBezTo>
                  <a:pt x="3129987" y="1844249"/>
                  <a:pt x="3145700" y="1853084"/>
                  <a:pt x="3158510" y="1863880"/>
                </a:cubicBezTo>
                <a:cubicBezTo>
                  <a:pt x="3176652" y="1879130"/>
                  <a:pt x="3180104" y="1891061"/>
                  <a:pt x="3148907" y="1908797"/>
                </a:cubicBezTo>
                <a:cubicBezTo>
                  <a:pt x="3059526" y="1959351"/>
                  <a:pt x="3060614" y="1960561"/>
                  <a:pt x="3150229" y="2003660"/>
                </a:cubicBezTo>
                <a:cubicBezTo>
                  <a:pt x="3154391" y="2005572"/>
                  <a:pt x="3152878" y="2013539"/>
                  <a:pt x="3154219" y="2018746"/>
                </a:cubicBezTo>
                <a:cubicBezTo>
                  <a:pt x="3132340" y="2029448"/>
                  <a:pt x="3104621" y="2011868"/>
                  <a:pt x="3079313" y="2037482"/>
                </a:cubicBezTo>
                <a:cubicBezTo>
                  <a:pt x="3200844" y="2121812"/>
                  <a:pt x="3382216" y="2194063"/>
                  <a:pt x="3545961" y="2248584"/>
                </a:cubicBezTo>
                <a:cubicBezTo>
                  <a:pt x="3418859" y="2288406"/>
                  <a:pt x="3336249" y="2212515"/>
                  <a:pt x="3242382" y="2234890"/>
                </a:cubicBezTo>
                <a:cubicBezTo>
                  <a:pt x="3196963" y="2267233"/>
                  <a:pt x="3340047" y="2293389"/>
                  <a:pt x="3206852" y="2322137"/>
                </a:cubicBezTo>
                <a:cubicBezTo>
                  <a:pt x="3266485" y="2338535"/>
                  <a:pt x="3311047" y="2356223"/>
                  <a:pt x="3352854" y="2378270"/>
                </a:cubicBezTo>
                <a:cubicBezTo>
                  <a:pt x="3427094" y="2417864"/>
                  <a:pt x="3443161" y="2448130"/>
                  <a:pt x="3414532" y="2516826"/>
                </a:cubicBezTo>
                <a:cubicBezTo>
                  <a:pt x="3395525" y="2562076"/>
                  <a:pt x="3366606" y="2605038"/>
                  <a:pt x="3397577" y="2652556"/>
                </a:cubicBezTo>
                <a:cubicBezTo>
                  <a:pt x="3418842" y="2685144"/>
                  <a:pt x="3412947" y="2708944"/>
                  <a:pt x="3339773" y="2701969"/>
                </a:cubicBezTo>
                <a:cubicBezTo>
                  <a:pt x="3260852" y="2694617"/>
                  <a:pt x="3233446" y="2729610"/>
                  <a:pt x="3257041" y="2788223"/>
                </a:cubicBezTo>
                <a:cubicBezTo>
                  <a:pt x="3272229" y="2825841"/>
                  <a:pt x="3259642" y="2839714"/>
                  <a:pt x="3205892" y="2841661"/>
                </a:cubicBezTo>
                <a:cubicBezTo>
                  <a:pt x="3146428" y="2843763"/>
                  <a:pt x="3088665" y="2824990"/>
                  <a:pt x="3016267" y="2846107"/>
                </a:cubicBezTo>
                <a:cubicBezTo>
                  <a:pt x="3079284" y="2910414"/>
                  <a:pt x="3202965" y="2875032"/>
                  <a:pt x="3275450" y="2934701"/>
                </a:cubicBezTo>
                <a:cubicBezTo>
                  <a:pt x="3194271" y="2944802"/>
                  <a:pt x="3132104" y="2952064"/>
                  <a:pt x="3071009" y="2944432"/>
                </a:cubicBezTo>
                <a:cubicBezTo>
                  <a:pt x="3045559" y="2941340"/>
                  <a:pt x="3017770" y="2938533"/>
                  <a:pt x="3005039" y="2960743"/>
                </a:cubicBezTo>
                <a:cubicBezTo>
                  <a:pt x="2989910" y="2987540"/>
                  <a:pt x="3024584" y="2992735"/>
                  <a:pt x="3045255" y="2994795"/>
                </a:cubicBezTo>
                <a:cubicBezTo>
                  <a:pt x="3103524" y="3000354"/>
                  <a:pt x="3149512" y="3024578"/>
                  <a:pt x="3198769" y="3041966"/>
                </a:cubicBezTo>
                <a:cubicBezTo>
                  <a:pt x="3306591" y="3080177"/>
                  <a:pt x="3424230" y="3108608"/>
                  <a:pt x="3518098" y="3181525"/>
                </a:cubicBezTo>
                <a:cubicBezTo>
                  <a:pt x="3405474" y="3173693"/>
                  <a:pt x="3319103" y="3133957"/>
                  <a:pt x="3214876" y="3136382"/>
                </a:cubicBezTo>
                <a:cubicBezTo>
                  <a:pt x="3309623" y="3201944"/>
                  <a:pt x="3428070" y="3237794"/>
                  <a:pt x="3540876" y="3280232"/>
                </a:cubicBezTo>
                <a:cubicBezTo>
                  <a:pt x="3572951" y="3292185"/>
                  <a:pt x="3605372" y="3298995"/>
                  <a:pt x="3614558" y="3332242"/>
                </a:cubicBezTo>
                <a:cubicBezTo>
                  <a:pt x="3632460" y="3396643"/>
                  <a:pt x="3676382" y="3446619"/>
                  <a:pt x="3765439" y="3465091"/>
                </a:cubicBezTo>
                <a:cubicBezTo>
                  <a:pt x="3766125" y="3465276"/>
                  <a:pt x="3762072" y="3475699"/>
                  <a:pt x="3759506" y="3482990"/>
                </a:cubicBezTo>
                <a:cubicBezTo>
                  <a:pt x="3706514" y="3491555"/>
                  <a:pt x="3662256" y="3457457"/>
                  <a:pt x="3594905" y="3478499"/>
                </a:cubicBezTo>
                <a:cubicBezTo>
                  <a:pt x="3663098" y="3523656"/>
                  <a:pt x="3720597" y="3564741"/>
                  <a:pt x="3814430" y="3578876"/>
                </a:cubicBezTo>
                <a:cubicBezTo>
                  <a:pt x="3889563" y="3590177"/>
                  <a:pt x="3981512" y="3590582"/>
                  <a:pt x="4039126" y="3649369"/>
                </a:cubicBezTo>
                <a:cubicBezTo>
                  <a:pt x="3977790" y="3669682"/>
                  <a:pt x="3930328" y="3659325"/>
                  <a:pt x="3883152" y="3653497"/>
                </a:cubicBezTo>
                <a:cubicBezTo>
                  <a:pt x="3810528" y="3644576"/>
                  <a:pt x="3739087" y="3633097"/>
                  <a:pt x="3666446" y="3623911"/>
                </a:cubicBezTo>
                <a:cubicBezTo>
                  <a:pt x="3638957" y="3620530"/>
                  <a:pt x="3608896" y="3619071"/>
                  <a:pt x="3593589" y="3653674"/>
                </a:cubicBezTo>
                <a:cubicBezTo>
                  <a:pt x="3684581" y="3649631"/>
                  <a:pt x="3741824" y="3686720"/>
                  <a:pt x="3801238" y="3720862"/>
                </a:cubicBezTo>
                <a:cubicBezTo>
                  <a:pt x="3834791" y="3740152"/>
                  <a:pt x="3862819" y="3767894"/>
                  <a:pt x="3919545" y="3749213"/>
                </a:cubicBezTo>
                <a:cubicBezTo>
                  <a:pt x="3949563" y="3739403"/>
                  <a:pt x="3970044" y="3754371"/>
                  <a:pt x="3968059" y="3776085"/>
                </a:cubicBezTo>
                <a:cubicBezTo>
                  <a:pt x="3961477" y="3852579"/>
                  <a:pt x="4033657" y="3870411"/>
                  <a:pt x="4107750" y="3875932"/>
                </a:cubicBezTo>
                <a:cubicBezTo>
                  <a:pt x="4247829" y="3886613"/>
                  <a:pt x="4367192" y="3936847"/>
                  <a:pt x="4504087" y="3955698"/>
                </a:cubicBezTo>
                <a:cubicBezTo>
                  <a:pt x="4637239" y="3973931"/>
                  <a:pt x="5630348" y="4013091"/>
                  <a:pt x="5880284" y="3998656"/>
                </a:cubicBezTo>
                <a:cubicBezTo>
                  <a:pt x="7409751" y="3910310"/>
                  <a:pt x="8457142" y="3018967"/>
                  <a:pt x="8461494" y="3007971"/>
                </a:cubicBezTo>
                <a:cubicBezTo>
                  <a:pt x="8481448" y="2956432"/>
                  <a:pt x="8537247" y="2928466"/>
                  <a:pt x="8587378" y="2896089"/>
                </a:cubicBezTo>
                <a:cubicBezTo>
                  <a:pt x="8631032" y="2867717"/>
                  <a:pt x="8677604" y="2837649"/>
                  <a:pt x="8693826" y="2796225"/>
                </a:cubicBezTo>
                <a:cubicBezTo>
                  <a:pt x="8715249" y="2741288"/>
                  <a:pt x="8647790" y="2792407"/>
                  <a:pt x="8633488" y="2774007"/>
                </a:cubicBezTo>
                <a:cubicBezTo>
                  <a:pt x="8658507" y="2743865"/>
                  <a:pt x="8698366" y="2714075"/>
                  <a:pt x="8707444" y="2682105"/>
                </a:cubicBezTo>
                <a:cubicBezTo>
                  <a:pt x="8739824" y="2566518"/>
                  <a:pt x="8819561" y="2475526"/>
                  <a:pt x="8942552" y="2397549"/>
                </a:cubicBezTo>
                <a:cubicBezTo>
                  <a:pt x="8977822" y="2375023"/>
                  <a:pt x="8999812" y="2339612"/>
                  <a:pt x="9049260" y="2328253"/>
                </a:cubicBezTo>
                <a:cubicBezTo>
                  <a:pt x="9159134" y="2303404"/>
                  <a:pt x="9118356" y="2218151"/>
                  <a:pt x="9174304" y="2171379"/>
                </a:cubicBezTo>
                <a:cubicBezTo>
                  <a:pt x="9179581" y="2166982"/>
                  <a:pt x="9181728" y="2117398"/>
                  <a:pt x="9182228" y="2067678"/>
                </a:cubicBezTo>
                <a:lnTo>
                  <a:pt x="9182278" y="2047313"/>
                </a:lnTo>
                <a:lnTo>
                  <a:pt x="9184334" y="2047686"/>
                </a:lnTo>
                <a:cubicBezTo>
                  <a:pt x="9192950" y="2042242"/>
                  <a:pt x="9192359" y="2022485"/>
                  <a:pt x="9185124" y="1997142"/>
                </a:cubicBezTo>
                <a:lnTo>
                  <a:pt x="9181592" y="1987782"/>
                </a:lnTo>
                <a:lnTo>
                  <a:pt x="9181190" y="1974586"/>
                </a:lnTo>
                <a:cubicBezTo>
                  <a:pt x="9180902" y="1968441"/>
                  <a:pt x="9180584" y="1964399"/>
                  <a:pt x="9180252" y="1963164"/>
                </a:cubicBezTo>
                <a:cubicBezTo>
                  <a:pt x="9179760" y="1961378"/>
                  <a:pt x="9179284" y="1962333"/>
                  <a:pt x="9178804" y="1965349"/>
                </a:cubicBezTo>
                <a:lnTo>
                  <a:pt x="9177606" y="1977215"/>
                </a:lnTo>
                <a:lnTo>
                  <a:pt x="9169614" y="1956030"/>
                </a:lnTo>
                <a:cubicBezTo>
                  <a:pt x="9143144" y="1898537"/>
                  <a:pt x="9095234" y="1836160"/>
                  <a:pt x="9046406" y="1838718"/>
                </a:cubicBezTo>
                <a:cubicBezTo>
                  <a:pt x="9077129" y="1760642"/>
                  <a:pt x="9077129" y="1760642"/>
                  <a:pt x="8960873" y="1764524"/>
                </a:cubicBezTo>
                <a:cubicBezTo>
                  <a:pt x="9002330" y="1712259"/>
                  <a:pt x="9001568" y="1700272"/>
                  <a:pt x="8946755" y="1690806"/>
                </a:cubicBezTo>
                <a:cubicBezTo>
                  <a:pt x="8893980" y="1681628"/>
                  <a:pt x="8836186" y="1683529"/>
                  <a:pt x="8786897" y="1665607"/>
                </a:cubicBezTo>
                <a:cubicBezTo>
                  <a:pt x="8827191" y="1600331"/>
                  <a:pt x="8835148" y="1529576"/>
                  <a:pt x="8924505" y="1489227"/>
                </a:cubicBezTo>
                <a:cubicBezTo>
                  <a:pt x="8938584" y="1482958"/>
                  <a:pt x="8947122" y="1463671"/>
                  <a:pt x="8937122" y="1454681"/>
                </a:cubicBezTo>
                <a:cubicBezTo>
                  <a:pt x="8901654" y="1421129"/>
                  <a:pt x="8944526" y="1343460"/>
                  <a:pt x="8841119" y="1348202"/>
                </a:cubicBezTo>
                <a:cubicBezTo>
                  <a:pt x="8828354" y="1348673"/>
                  <a:pt x="8816185" y="1342631"/>
                  <a:pt x="8825548" y="1331028"/>
                </a:cubicBezTo>
                <a:cubicBezTo>
                  <a:pt x="8857711" y="1291432"/>
                  <a:pt x="8816096" y="1298887"/>
                  <a:pt x="8790413" y="1297436"/>
                </a:cubicBezTo>
                <a:cubicBezTo>
                  <a:pt x="8759333" y="1295832"/>
                  <a:pt x="8725565" y="1315490"/>
                  <a:pt x="8695944" y="1299752"/>
                </a:cubicBezTo>
                <a:cubicBezTo>
                  <a:pt x="8701338" y="1278697"/>
                  <a:pt x="8726082" y="1275968"/>
                  <a:pt x="8743050" y="1267471"/>
                </a:cubicBezTo>
                <a:cubicBezTo>
                  <a:pt x="8792636" y="1242406"/>
                  <a:pt x="8832648" y="1215014"/>
                  <a:pt x="8831902" y="1166250"/>
                </a:cubicBezTo>
                <a:cubicBezTo>
                  <a:pt x="8831416" y="1126849"/>
                  <a:pt x="8834560" y="1091573"/>
                  <a:pt x="8763628" y="1088084"/>
                </a:cubicBezTo>
                <a:cubicBezTo>
                  <a:pt x="8752484" y="1087556"/>
                  <a:pt x="8746480" y="1083182"/>
                  <a:pt x="8744052" y="1076766"/>
                </a:cubicBezTo>
                <a:cubicBezTo>
                  <a:pt x="8751664" y="1069402"/>
                  <a:pt x="8758926" y="1061811"/>
                  <a:pt x="8767977" y="1055883"/>
                </a:cubicBezTo>
                <a:cubicBezTo>
                  <a:pt x="8798386" y="1036363"/>
                  <a:pt x="8807604" y="1011893"/>
                  <a:pt x="8815418" y="986519"/>
                </a:cubicBezTo>
                <a:cubicBezTo>
                  <a:pt x="8820450" y="970342"/>
                  <a:pt x="8826500" y="954308"/>
                  <a:pt x="8839356" y="939330"/>
                </a:cubicBezTo>
                <a:cubicBezTo>
                  <a:pt x="8847184" y="930060"/>
                  <a:pt x="8857152" y="922680"/>
                  <a:pt x="8869964" y="917639"/>
                </a:cubicBezTo>
                <a:cubicBezTo>
                  <a:pt x="8881119" y="913066"/>
                  <a:pt x="8884190" y="908399"/>
                  <a:pt x="8876013" y="901606"/>
                </a:cubicBezTo>
                <a:cubicBezTo>
                  <a:pt x="8852888" y="882126"/>
                  <a:pt x="8842659" y="858937"/>
                  <a:pt x="8855230" y="828963"/>
                </a:cubicBezTo>
                <a:cubicBezTo>
                  <a:pt x="8859032" y="819911"/>
                  <a:pt x="8855550" y="812818"/>
                  <a:pt x="8844988" y="810876"/>
                </a:cubicBezTo>
                <a:cubicBezTo>
                  <a:pt x="8801020" y="802512"/>
                  <a:pt x="8788328" y="772374"/>
                  <a:pt x="8768255" y="747963"/>
                </a:cubicBezTo>
                <a:cubicBezTo>
                  <a:pt x="8739786" y="713294"/>
                  <a:pt x="8713605" y="677543"/>
                  <a:pt x="8692953" y="638707"/>
                </a:cubicBezTo>
                <a:cubicBezTo>
                  <a:pt x="8680700" y="615495"/>
                  <a:pt x="8668800" y="592509"/>
                  <a:pt x="8674423" y="564449"/>
                </a:cubicBezTo>
                <a:cubicBezTo>
                  <a:pt x="8675670" y="557588"/>
                  <a:pt x="8672308" y="552358"/>
                  <a:pt x="8667642" y="547822"/>
                </a:cubicBezTo>
                <a:cubicBezTo>
                  <a:pt x="8647856" y="527939"/>
                  <a:pt x="8648704" y="504214"/>
                  <a:pt x="8661198" y="478275"/>
                </a:cubicBezTo>
                <a:cubicBezTo>
                  <a:pt x="8668953" y="462573"/>
                  <a:pt x="8667832" y="460828"/>
                  <a:pt x="8645813" y="464032"/>
                </a:cubicBezTo>
                <a:cubicBezTo>
                  <a:pt x="8601088" y="470255"/>
                  <a:pt x="8556732" y="476969"/>
                  <a:pt x="8512338" y="477784"/>
                </a:cubicBezTo>
                <a:cubicBezTo>
                  <a:pt x="8462562" y="478712"/>
                  <a:pt x="8445778" y="468934"/>
                  <a:pt x="8481050" y="430572"/>
                </a:cubicBezTo>
                <a:cubicBezTo>
                  <a:pt x="8488612" y="422408"/>
                  <a:pt x="8495122" y="413567"/>
                  <a:pt x="8498220" y="404064"/>
                </a:cubicBezTo>
                <a:cubicBezTo>
                  <a:pt x="8500436" y="396549"/>
                  <a:pt x="8497776" y="391771"/>
                  <a:pt x="8489536" y="389280"/>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2D487C-D55C-C797-68AD-57AC7A03AABB}"/>
              </a:ext>
            </a:extLst>
          </p:cNvPr>
          <p:cNvSpPr>
            <a:spLocks noGrp="1"/>
          </p:cNvSpPr>
          <p:nvPr>
            <p:ph type="ctrTitle"/>
          </p:nvPr>
        </p:nvSpPr>
        <p:spPr>
          <a:xfrm>
            <a:off x="1524000" y="4063296"/>
            <a:ext cx="9144000" cy="1152663"/>
          </a:xfrm>
          <a:solidFill>
            <a:srgbClr val="FFC000"/>
          </a:solidFill>
        </p:spPr>
        <p:txBody>
          <a:bodyPr anchor="ctr">
            <a:normAutofit/>
          </a:bodyPr>
          <a:lstStyle/>
          <a:p>
            <a:r>
              <a:rPr lang="en-US" sz="4400" dirty="0">
                <a:ea typeface="Calibri Light"/>
                <a:cs typeface="Calibri Light"/>
              </a:rPr>
              <a:t>Naloxone Distribution from Pharmacies</a:t>
            </a:r>
            <a:endParaRPr lang="en-US" sz="4400" dirty="0"/>
          </a:p>
        </p:txBody>
      </p:sp>
      <p:sp>
        <p:nvSpPr>
          <p:cNvPr id="3" name="Content Placeholder 2">
            <a:extLst>
              <a:ext uri="{FF2B5EF4-FFF2-40B4-BE49-F238E27FC236}">
                <a16:creationId xmlns:a16="http://schemas.microsoft.com/office/drawing/2014/main" id="{0B289A11-5FC1-9C46-B30B-4C287493E8F7}"/>
              </a:ext>
            </a:extLst>
          </p:cNvPr>
          <p:cNvSpPr>
            <a:spLocks noGrp="1"/>
          </p:cNvSpPr>
          <p:nvPr>
            <p:ph type="subTitle" idx="1"/>
          </p:nvPr>
        </p:nvSpPr>
        <p:spPr>
          <a:xfrm>
            <a:off x="1524000" y="5329534"/>
            <a:ext cx="9144000" cy="646785"/>
          </a:xfrm>
          <a:solidFill>
            <a:srgbClr val="00B0F0"/>
          </a:solidFill>
          <a:ln>
            <a:solidFill>
              <a:srgbClr val="CCFFFF"/>
            </a:solidFill>
          </a:ln>
        </p:spPr>
        <p:txBody>
          <a:bodyPr>
            <a:normAutofit/>
          </a:bodyPr>
          <a:lstStyle/>
          <a:p>
            <a:r>
              <a:rPr lang="en-US" b="1" dirty="0">
                <a:ea typeface="Calibri"/>
                <a:cs typeface="Calibri"/>
              </a:rPr>
              <a:t>Gateshead Participating Pharmacies</a:t>
            </a:r>
          </a:p>
        </p:txBody>
      </p:sp>
      <p:pic>
        <p:nvPicPr>
          <p:cNvPr id="7" name="x_Picture 1" descr="A black text on a white background&#10;&#10;Description automatically generated">
            <a:extLst>
              <a:ext uri="{FF2B5EF4-FFF2-40B4-BE49-F238E27FC236}">
                <a16:creationId xmlns:a16="http://schemas.microsoft.com/office/drawing/2014/main" id="{2AF407EE-1E22-6622-945C-46994A3149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8596" y="1832989"/>
            <a:ext cx="3217333" cy="12386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983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lor Cover">
            <a:extLst>
              <a:ext uri="{FF2B5EF4-FFF2-40B4-BE49-F238E27FC236}">
                <a16:creationId xmlns:a16="http://schemas.microsoft.com/office/drawing/2014/main" id="{63C1F321-BB96-4700-B3CE-1A615606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FA1AD64-F15F-417D-956C-B2C211FC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7" name="Color">
              <a:extLst>
                <a:ext uri="{FF2B5EF4-FFF2-40B4-BE49-F238E27FC236}">
                  <a16:creationId xmlns:a16="http://schemas.microsoft.com/office/drawing/2014/main" id="{5F3C79B0-E0DE-407E-B550-3FDEB67B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lor">
              <a:extLst>
                <a:ext uri="{FF2B5EF4-FFF2-40B4-BE49-F238E27FC236}">
                  <a16:creationId xmlns:a16="http://schemas.microsoft.com/office/drawing/2014/main" id="{A1A2DFA8-F321-4204-9B31-A3713BC65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1" name="Freeform: Shape 1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8302FD4-38F4-9A83-80C8-06A0FED9A5EB}"/>
              </a:ext>
            </a:extLst>
          </p:cNvPr>
          <p:cNvSpPr>
            <a:spLocks noGrp="1"/>
          </p:cNvSpPr>
          <p:nvPr>
            <p:ph type="ctrTitle"/>
          </p:nvPr>
        </p:nvSpPr>
        <p:spPr>
          <a:xfrm>
            <a:off x="789708" y="841664"/>
            <a:ext cx="4874661" cy="5156800"/>
          </a:xfrm>
          <a:solidFill>
            <a:srgbClr val="FFC000"/>
          </a:solidFill>
        </p:spPr>
        <p:txBody>
          <a:bodyPr anchor="ctr">
            <a:normAutofit/>
          </a:bodyPr>
          <a:lstStyle/>
          <a:p>
            <a:pPr algn="l"/>
            <a:r>
              <a:rPr lang="en-US" sz="4800" dirty="0">
                <a:solidFill>
                  <a:schemeClr val="bg1"/>
                </a:solidFill>
                <a:latin typeface="Times New Roman"/>
                <a:cs typeface="Times New Roman"/>
              </a:rPr>
              <a:t> </a:t>
            </a:r>
            <a:r>
              <a:rPr lang="en-US" sz="4800" b="1" dirty="0">
                <a:solidFill>
                  <a:schemeClr val="bg1"/>
                </a:solidFill>
                <a:latin typeface="Arial"/>
                <a:cs typeface="Times New Roman"/>
              </a:rPr>
              <a:t>What we aim to achieve, supplying naloxone (</a:t>
            </a:r>
            <a:r>
              <a:rPr lang="en-US" sz="4800" b="1" dirty="0" err="1">
                <a:solidFill>
                  <a:schemeClr val="bg1"/>
                </a:solidFill>
                <a:latin typeface="Arial"/>
                <a:cs typeface="Times New Roman"/>
              </a:rPr>
              <a:t>Prenoxad</a:t>
            </a:r>
            <a:r>
              <a:rPr lang="en-US" sz="4800" b="1" dirty="0">
                <a:solidFill>
                  <a:schemeClr val="bg1"/>
                </a:solidFill>
                <a:latin typeface="Arial"/>
                <a:cs typeface="Times New Roman"/>
              </a:rPr>
              <a:t>) from pharmacies is:</a:t>
            </a:r>
            <a:endParaRPr lang="en-US" sz="4800" b="1" dirty="0">
              <a:solidFill>
                <a:schemeClr val="bg1"/>
              </a:solidFill>
              <a:latin typeface="Arial"/>
              <a:cs typeface="Arial"/>
            </a:endParaRPr>
          </a:p>
        </p:txBody>
      </p:sp>
      <p:sp>
        <p:nvSpPr>
          <p:cNvPr id="3" name="Subtitle 2">
            <a:extLst>
              <a:ext uri="{FF2B5EF4-FFF2-40B4-BE49-F238E27FC236}">
                <a16:creationId xmlns:a16="http://schemas.microsoft.com/office/drawing/2014/main" id="{8FE5AEAB-E402-868E-8EDA-920248DD4D51}"/>
              </a:ext>
            </a:extLst>
          </p:cNvPr>
          <p:cNvSpPr>
            <a:spLocks noGrp="1"/>
          </p:cNvSpPr>
          <p:nvPr>
            <p:ph type="subTitle" idx="1"/>
          </p:nvPr>
        </p:nvSpPr>
        <p:spPr>
          <a:xfrm>
            <a:off x="6534687" y="841664"/>
            <a:ext cx="4867605" cy="5156800"/>
          </a:xfrm>
          <a:solidFill>
            <a:srgbClr val="FFC000"/>
          </a:solidFill>
        </p:spPr>
        <p:txBody>
          <a:bodyPr vert="horz" lIns="91440" tIns="45720" rIns="91440" bIns="45720" rtlCol="0" anchor="ctr">
            <a:normAutofit/>
          </a:bodyPr>
          <a:lstStyle/>
          <a:p>
            <a:pPr marL="342900" indent="-342900" algn="l">
              <a:buChar char="•"/>
            </a:pPr>
            <a:r>
              <a:rPr lang="en-US" b="1" u="sng" dirty="0">
                <a:solidFill>
                  <a:schemeClr val="tx2"/>
                </a:solidFill>
                <a:latin typeface="Arial"/>
                <a:cs typeface="Times New Roman"/>
              </a:rPr>
              <a:t>REDUCTION IN DRUG RELATED DEATHS.</a:t>
            </a:r>
            <a:endParaRPr lang="en-US" b="1" u="sng" dirty="0">
              <a:solidFill>
                <a:schemeClr val="tx2"/>
              </a:solidFill>
              <a:ea typeface="Calibri"/>
              <a:cs typeface="Calibri"/>
            </a:endParaRPr>
          </a:p>
          <a:p>
            <a:pPr marL="342900" indent="-342900" algn="l">
              <a:buChar char="•"/>
            </a:pPr>
            <a:r>
              <a:rPr lang="en-US" dirty="0">
                <a:solidFill>
                  <a:schemeClr val="tx2"/>
                </a:solidFill>
                <a:latin typeface="Arial"/>
                <a:cs typeface="Times New Roman"/>
              </a:rPr>
              <a:t>INCREASED KNOWLEDGE AND UNDERSTANDING OF NALOXONE IN RELATION TO PREVENTION OF OPIOID OVERDOSE.</a:t>
            </a:r>
          </a:p>
          <a:p>
            <a:pPr marL="342900" indent="-342900" algn="l">
              <a:buChar char="•"/>
            </a:pPr>
            <a:r>
              <a:rPr lang="en-US" dirty="0">
                <a:solidFill>
                  <a:schemeClr val="tx2"/>
                </a:solidFill>
                <a:latin typeface="Arial"/>
                <a:cs typeface="Times New Roman"/>
              </a:rPr>
              <a:t>INCREASED PROVISION OF NALOXONE IN THE LOCAL COMMUNITY.</a:t>
            </a:r>
          </a:p>
        </p:txBody>
      </p:sp>
    </p:spTree>
    <p:extLst>
      <p:ext uri="{BB962C8B-B14F-4D97-AF65-F5344CB8AC3E}">
        <p14:creationId xmlns:p14="http://schemas.microsoft.com/office/powerpoint/2010/main" val="319135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type="wd">
                                    <p:tmPct val="15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grpId="0" nodeType="withEffect">
                                  <p:stCondLst>
                                    <p:cond delay="500"/>
                                  </p:stCondLst>
                                  <p:iterate type="wd">
                                    <p:tmPct val="15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5B5D974-75FB-A9DE-F655-EF31C88E5B1D}"/>
              </a:ext>
            </a:extLst>
          </p:cNvPr>
          <p:cNvSpPr/>
          <p:nvPr/>
        </p:nvSpPr>
        <p:spPr>
          <a:xfrm>
            <a:off x="427837" y="201336"/>
            <a:ext cx="5889071" cy="221469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GB" sz="1800" b="1" dirty="0">
              <a:solidFill>
                <a:srgbClr val="002060"/>
              </a:solidFill>
              <a:latin typeface="Calibri" panose="020F0502020204030204"/>
              <a:ea typeface="Calibri" panose="020F0502020204030204"/>
              <a:cs typeface="Calibri" panose="020F0502020204030204"/>
            </a:endParaRPr>
          </a:p>
          <a:p>
            <a:pPr marL="0" indent="0">
              <a:buNone/>
            </a:pPr>
            <a:r>
              <a:rPr lang="en-GB" sz="1800" b="1" dirty="0">
                <a:solidFill>
                  <a:srgbClr val="002060"/>
                </a:solidFill>
                <a:latin typeface="Calibri" panose="020F0502020204030204"/>
                <a:ea typeface="Calibri" panose="020F0502020204030204"/>
                <a:cs typeface="Calibri" panose="020F0502020204030204"/>
              </a:rPr>
              <a:t>Within the specification for naloxone supply via Gateshead pharmacies, is </a:t>
            </a:r>
            <a:r>
              <a:rPr lang="en-GB" sz="1800" b="1" dirty="0" err="1">
                <a:solidFill>
                  <a:srgbClr val="002060"/>
                </a:solidFill>
                <a:latin typeface="Calibri" panose="020F0502020204030204"/>
                <a:ea typeface="Calibri" panose="020F0502020204030204"/>
                <a:cs typeface="Calibri" panose="020F0502020204030204"/>
              </a:rPr>
              <a:t>Prenoxad</a:t>
            </a:r>
            <a:r>
              <a:rPr lang="en-GB" sz="1800" b="1" dirty="0">
                <a:solidFill>
                  <a:srgbClr val="002060"/>
                </a:solidFill>
                <a:latin typeface="Calibri" panose="020F0502020204030204"/>
                <a:ea typeface="Calibri" panose="020F0502020204030204"/>
                <a:cs typeface="Calibri" panose="020F0502020204030204"/>
              </a:rPr>
              <a:t> pre-filled injection take home kits are the identified product for distribution.</a:t>
            </a:r>
          </a:p>
          <a:p>
            <a:pPr marL="0" indent="0" fontAlgn="base">
              <a:buNone/>
            </a:pPr>
            <a:endParaRPr lang="en-GB" sz="1800" dirty="0">
              <a:latin typeface="Arial" panose="020B0604020202020204" pitchFamily="34" charset="0"/>
              <a:ea typeface="Calibri" panose="020F0502020204030204"/>
              <a:cs typeface="Arial" panose="020B0604020202020204" pitchFamily="34" charset="0"/>
            </a:endParaRPr>
          </a:p>
        </p:txBody>
      </p:sp>
      <p:pic>
        <p:nvPicPr>
          <p:cNvPr id="1026" name="Picture 2" descr="Life-saving Take Home Naloxone kits distributed by Positive Steps ...">
            <a:extLst>
              <a:ext uri="{FF2B5EF4-FFF2-40B4-BE49-F238E27FC236}">
                <a16:creationId xmlns:a16="http://schemas.microsoft.com/office/drawing/2014/main" id="{CDE4E061-6DDC-46CE-F643-46750F701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313" y="336194"/>
            <a:ext cx="4514850" cy="2714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0B79ACB-F631-EE70-868F-222767764983}"/>
              </a:ext>
            </a:extLst>
          </p:cNvPr>
          <p:cNvSpPr/>
          <p:nvPr/>
        </p:nvSpPr>
        <p:spPr>
          <a:xfrm>
            <a:off x="696285" y="2882046"/>
            <a:ext cx="5620623" cy="227718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Who can be supplied naloxone (</a:t>
            </a:r>
            <a:r>
              <a:rPr lang="en-GB" dirty="0" err="1">
                <a:solidFill>
                  <a:schemeClr val="tx1"/>
                </a:solidFill>
              </a:rPr>
              <a:t>Prenoxad</a:t>
            </a:r>
            <a:r>
              <a:rPr lang="en-GB" dirty="0">
                <a:solidFill>
                  <a:schemeClr val="tx1"/>
                </a:solidFill>
              </a:rPr>
              <a:t>)</a:t>
            </a:r>
          </a:p>
          <a:p>
            <a:pPr algn="ctr"/>
            <a:r>
              <a:rPr lang="en-GB" dirty="0">
                <a:solidFill>
                  <a:schemeClr val="tx1"/>
                </a:solidFill>
              </a:rPr>
              <a:t>Person requesting naloxone is over 18 and resides in Gateshead and is either:</a:t>
            </a:r>
          </a:p>
          <a:p>
            <a:pPr algn="ctr"/>
            <a:endParaRPr lang="en-GB" dirty="0">
              <a:solidFill>
                <a:schemeClr val="tx1"/>
              </a:solidFill>
            </a:endParaRPr>
          </a:p>
          <a:p>
            <a:pPr marL="285750" indent="-285750" algn="ctr">
              <a:buFont typeface="Arial" panose="020B0604020202020204" pitchFamily="34" charset="0"/>
              <a:buChar char="•"/>
            </a:pPr>
            <a:r>
              <a:rPr lang="en-GB" dirty="0">
                <a:solidFill>
                  <a:schemeClr val="tx1"/>
                </a:solidFill>
              </a:rPr>
              <a:t>A person currently or has a history of using opioids</a:t>
            </a:r>
          </a:p>
          <a:p>
            <a:pPr marL="285750" indent="-285750" algn="ctr">
              <a:buFont typeface="Arial" panose="020B0604020202020204" pitchFamily="34" charset="0"/>
              <a:buChar char="•"/>
            </a:pPr>
            <a:r>
              <a:rPr lang="en-GB" dirty="0">
                <a:solidFill>
                  <a:schemeClr val="tx1"/>
                </a:solidFill>
              </a:rPr>
              <a:t>A carer, family member or friend who is liable to be on hand in the event of an overdose.</a:t>
            </a:r>
          </a:p>
        </p:txBody>
      </p:sp>
      <p:sp>
        <p:nvSpPr>
          <p:cNvPr id="4" name="Isosceles Triangle 3">
            <a:extLst>
              <a:ext uri="{FF2B5EF4-FFF2-40B4-BE49-F238E27FC236}">
                <a16:creationId xmlns:a16="http://schemas.microsoft.com/office/drawing/2014/main" id="{66DB6089-7869-FC19-760E-7A3D2A90855B}"/>
              </a:ext>
            </a:extLst>
          </p:cNvPr>
          <p:cNvSpPr/>
          <p:nvPr/>
        </p:nvSpPr>
        <p:spPr>
          <a:xfrm>
            <a:off x="7732450" y="3158412"/>
            <a:ext cx="3666306" cy="3544229"/>
          </a:xfrm>
          <a:prstGeom prst="triangle">
            <a:avLst>
              <a:gd name="adj" fmla="val 50558"/>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dirty="0">
                <a:solidFill>
                  <a:schemeClr val="tx1"/>
                </a:solidFill>
              </a:rPr>
              <a:t>If the person is under 18 years and requesting Naloxone. Consider signposting to Positive Futures</a:t>
            </a:r>
          </a:p>
        </p:txBody>
      </p:sp>
      <p:sp>
        <p:nvSpPr>
          <p:cNvPr id="5" name="Rectangle 4">
            <a:extLst>
              <a:ext uri="{FF2B5EF4-FFF2-40B4-BE49-F238E27FC236}">
                <a16:creationId xmlns:a16="http://schemas.microsoft.com/office/drawing/2014/main" id="{CCFC4D13-8D55-07DE-4293-4EA4381A5237}"/>
              </a:ext>
            </a:extLst>
          </p:cNvPr>
          <p:cNvSpPr/>
          <p:nvPr/>
        </p:nvSpPr>
        <p:spPr>
          <a:xfrm>
            <a:off x="612396" y="5625246"/>
            <a:ext cx="6459524" cy="9144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0" i="0" dirty="0">
                <a:solidFill>
                  <a:srgbClr val="000000"/>
                </a:solidFill>
                <a:effectLst/>
                <a:latin typeface="Times New Roman" panose="02020603050405020304" pitchFamily="18" charset="0"/>
              </a:rPr>
              <a:t>Under the Regulations, it is legal for a drug service to provide a family member / friend / carer of an opioid user with naloxone without the express permission of the individual who is using the opioid, if it is being supplied to save life in an emergency</a:t>
            </a:r>
            <a:r>
              <a:rPr lang="en-GB" b="0" i="0" dirty="0">
                <a:solidFill>
                  <a:srgbClr val="000000"/>
                </a:solidFill>
                <a:effectLst/>
                <a:latin typeface="Times New Roman" panose="02020603050405020304" pitchFamily="18" charset="0"/>
              </a:rPr>
              <a:t>.</a:t>
            </a:r>
            <a:endParaRPr lang="en-GB" dirty="0"/>
          </a:p>
        </p:txBody>
      </p:sp>
    </p:spTree>
    <p:extLst>
      <p:ext uri="{BB962C8B-B14F-4D97-AF65-F5344CB8AC3E}">
        <p14:creationId xmlns:p14="http://schemas.microsoft.com/office/powerpoint/2010/main" val="998471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7717-4112-AB82-F6E5-71C1E6BBA571}"/>
              </a:ext>
            </a:extLst>
          </p:cNvPr>
          <p:cNvSpPr>
            <a:spLocks noGrp="1"/>
          </p:cNvSpPr>
          <p:nvPr>
            <p:ph type="title"/>
          </p:nvPr>
        </p:nvSpPr>
        <p:spPr>
          <a:solidFill>
            <a:srgbClr val="FFC000"/>
          </a:solidFill>
        </p:spPr>
        <p:txBody>
          <a:bodyPr/>
          <a:lstStyle/>
          <a:p>
            <a:pPr algn="ctr"/>
            <a:r>
              <a:rPr lang="en-GB" dirty="0"/>
              <a:t> Training for the supply of Naloxone</a:t>
            </a:r>
          </a:p>
        </p:txBody>
      </p:sp>
      <p:sp>
        <p:nvSpPr>
          <p:cNvPr id="3" name="Content Placeholder 2">
            <a:extLst>
              <a:ext uri="{FF2B5EF4-FFF2-40B4-BE49-F238E27FC236}">
                <a16:creationId xmlns:a16="http://schemas.microsoft.com/office/drawing/2014/main" id="{130B9DB1-6526-8FB5-E7E6-C94B40C9200F}"/>
              </a:ext>
            </a:extLst>
          </p:cNvPr>
          <p:cNvSpPr>
            <a:spLocks noGrp="1"/>
          </p:cNvSpPr>
          <p:nvPr>
            <p:ph idx="1"/>
          </p:nvPr>
        </p:nvSpPr>
        <p:spPr/>
        <p:txBody>
          <a:bodyPr>
            <a:normAutofit/>
          </a:bodyPr>
          <a:lstStyle/>
          <a:p>
            <a:pPr marL="0" indent="0" algn="l">
              <a:buNone/>
            </a:pPr>
            <a:r>
              <a:rPr lang="en-GB" sz="2000" b="0" i="0" dirty="0">
                <a:solidFill>
                  <a:srgbClr val="000000"/>
                </a:solidFill>
                <a:effectLst/>
                <a:latin typeface="Times New Roman" panose="02020603050405020304" pitchFamily="18" charset="0"/>
              </a:rPr>
              <a:t>Training</a:t>
            </a:r>
          </a:p>
          <a:p>
            <a:pPr algn="l"/>
            <a:r>
              <a:rPr lang="en-GB" sz="2000" b="0" i="0" dirty="0">
                <a:solidFill>
                  <a:srgbClr val="000000"/>
                </a:solidFill>
                <a:effectLst/>
                <a:latin typeface="Times New Roman" panose="02020603050405020304" pitchFamily="18" charset="0"/>
              </a:rPr>
              <a:t> All pharmacists and registered technicians providing the service of naloxone (</a:t>
            </a:r>
            <a:r>
              <a:rPr lang="en-GB" sz="2000" b="0" i="0" dirty="0" err="1">
                <a:solidFill>
                  <a:srgbClr val="000000"/>
                </a:solidFill>
                <a:effectLst/>
                <a:latin typeface="Times New Roman" panose="02020603050405020304" pitchFamily="18" charset="0"/>
              </a:rPr>
              <a:t>Prenoxad</a:t>
            </a:r>
            <a:r>
              <a:rPr lang="en-GB" sz="2000" b="0" i="0" dirty="0">
                <a:solidFill>
                  <a:srgbClr val="000000"/>
                </a:solidFill>
                <a:effectLst/>
                <a:latin typeface="Times New Roman" panose="02020603050405020304" pitchFamily="18" charset="0"/>
              </a:rPr>
              <a:t>) supply have completed the training specified within the service specification before supplying any person with naloxone (</a:t>
            </a:r>
            <a:r>
              <a:rPr lang="en-GB" sz="2000" b="0" i="0" dirty="0" err="1">
                <a:solidFill>
                  <a:srgbClr val="000000"/>
                </a:solidFill>
                <a:effectLst/>
                <a:latin typeface="Times New Roman" panose="02020603050405020304" pitchFamily="18" charset="0"/>
              </a:rPr>
              <a:t>Prenoxad</a:t>
            </a:r>
            <a:r>
              <a:rPr lang="en-GB" sz="2000" b="0" i="0" dirty="0">
                <a:solidFill>
                  <a:srgbClr val="000000"/>
                </a:solidFill>
                <a:effectLst/>
                <a:latin typeface="Times New Roman" panose="02020603050405020304" pitchFamily="18" charset="0"/>
              </a:rPr>
              <a:t>).</a:t>
            </a:r>
          </a:p>
          <a:p>
            <a:pPr algn="l"/>
            <a:r>
              <a:rPr lang="en-GB" sz="2000" b="0" i="0" dirty="0">
                <a:solidFill>
                  <a:srgbClr val="000000"/>
                </a:solidFill>
                <a:effectLst/>
                <a:latin typeface="Times New Roman" panose="02020603050405020304" pitchFamily="18" charset="0"/>
              </a:rPr>
              <a:t>All pharmacy staff providing re-supplies have completed the training specified in the service specification before supplying any person with naloxone (</a:t>
            </a:r>
            <a:r>
              <a:rPr lang="en-GB" sz="2000" b="0" i="0" dirty="0" err="1">
                <a:solidFill>
                  <a:srgbClr val="000000"/>
                </a:solidFill>
                <a:effectLst/>
                <a:latin typeface="Times New Roman" panose="02020603050405020304" pitchFamily="18" charset="0"/>
              </a:rPr>
              <a:t>Prenoxad</a:t>
            </a:r>
            <a:r>
              <a:rPr lang="en-GB" sz="2000" b="0" i="0" dirty="0">
                <a:solidFill>
                  <a:srgbClr val="000000"/>
                </a:solidFill>
                <a:effectLst/>
                <a:latin typeface="Times New Roman" panose="02020603050405020304" pitchFamily="18" charset="0"/>
              </a:rPr>
              <a:t>).</a:t>
            </a:r>
          </a:p>
          <a:p>
            <a:pPr algn="l"/>
            <a:r>
              <a:rPr lang="en-GB" sz="2000" b="0" i="0" dirty="0">
                <a:solidFill>
                  <a:srgbClr val="000000"/>
                </a:solidFill>
                <a:effectLst/>
                <a:latin typeface="Times New Roman" panose="02020603050405020304" pitchFamily="18" charset="0"/>
              </a:rPr>
              <a:t>They will keep up to date with guidance / service changes (via information circulated on PharmOutcomes) and cascade this to other members of staff providing the service.</a:t>
            </a:r>
          </a:p>
          <a:p>
            <a:pPr marL="0" indent="0">
              <a:buNone/>
            </a:pPr>
            <a:endParaRPr lang="en-GB" dirty="0"/>
          </a:p>
          <a:p>
            <a:pPr marL="0" indent="0">
              <a:buNone/>
            </a:pPr>
            <a:r>
              <a:rPr lang="en-GB" b="1" dirty="0"/>
              <a:t>All information and links to  required training Schedule 1 – sect 3.</a:t>
            </a:r>
          </a:p>
        </p:txBody>
      </p:sp>
    </p:spTree>
    <p:extLst>
      <p:ext uri="{BB962C8B-B14F-4D97-AF65-F5344CB8AC3E}">
        <p14:creationId xmlns:p14="http://schemas.microsoft.com/office/powerpoint/2010/main" val="21246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487C-D55C-C797-68AD-57AC7A03AABB}"/>
              </a:ext>
            </a:extLst>
          </p:cNvPr>
          <p:cNvSpPr>
            <a:spLocks noGrp="1"/>
          </p:cNvSpPr>
          <p:nvPr>
            <p:ph type="ctrTitle"/>
          </p:nvPr>
        </p:nvSpPr>
        <p:spPr>
          <a:xfrm>
            <a:off x="4544742" y="1048970"/>
            <a:ext cx="6705067" cy="4531129"/>
          </a:xfrm>
          <a:solidFill>
            <a:srgbClr val="00B0F0"/>
          </a:solidFill>
        </p:spPr>
        <p:txBody>
          <a:bodyPr anchor="ctr">
            <a:normAutofit/>
          </a:bodyPr>
          <a:lstStyle/>
          <a:p>
            <a:pPr algn="l"/>
            <a:r>
              <a:rPr lang="en-US" b="1" dirty="0">
                <a:ea typeface="Calibri Light"/>
                <a:cs typeface="Calibri Light"/>
              </a:rPr>
              <a:t>Identification and Brief Advice (IBA) Alcohol  Pharmacies</a:t>
            </a:r>
          </a:p>
        </p:txBody>
      </p:sp>
      <p:sp>
        <p:nvSpPr>
          <p:cNvPr id="3" name="Content Placeholder 2">
            <a:extLst>
              <a:ext uri="{FF2B5EF4-FFF2-40B4-BE49-F238E27FC236}">
                <a16:creationId xmlns:a16="http://schemas.microsoft.com/office/drawing/2014/main" id="{0B289A11-5FC1-9C46-B30B-4C287493E8F7}"/>
              </a:ext>
            </a:extLst>
          </p:cNvPr>
          <p:cNvSpPr>
            <a:spLocks noGrp="1"/>
          </p:cNvSpPr>
          <p:nvPr>
            <p:ph type="subTitle" idx="1"/>
          </p:nvPr>
        </p:nvSpPr>
        <p:spPr>
          <a:xfrm>
            <a:off x="1140556" y="2184951"/>
            <a:ext cx="2375206" cy="2572320"/>
          </a:xfrm>
        </p:spPr>
        <p:txBody>
          <a:bodyPr anchor="ctr">
            <a:normAutofit/>
          </a:bodyPr>
          <a:lstStyle/>
          <a:p>
            <a:r>
              <a:rPr lang="en-US" sz="3200" b="1" dirty="0">
                <a:solidFill>
                  <a:srgbClr val="C00000"/>
                </a:solidFill>
                <a:ea typeface="Calibri"/>
                <a:cs typeface="Calibri"/>
              </a:rPr>
              <a:t>Gateshead Participating Pharmacies</a:t>
            </a:r>
            <a:endParaRPr lang="en-US">
              <a:solidFill>
                <a:srgbClr val="C00000"/>
              </a:solidFill>
              <a:ea typeface="Calibri"/>
              <a:cs typeface="Calibri"/>
            </a:endParaRPr>
          </a:p>
        </p:txBody>
      </p:sp>
      <p:pic>
        <p:nvPicPr>
          <p:cNvPr id="7" name="x_Picture 1" descr="A black text on a white background&#10;&#10;Description automatically generated">
            <a:extLst>
              <a:ext uri="{FF2B5EF4-FFF2-40B4-BE49-F238E27FC236}">
                <a16:creationId xmlns:a16="http://schemas.microsoft.com/office/drawing/2014/main" id="{2AF407EE-1E22-6622-945C-46994A314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544" y="902462"/>
            <a:ext cx="1905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402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FF2A-3A56-582D-4B9A-9E67BCEBF6AA}"/>
              </a:ext>
            </a:extLst>
          </p:cNvPr>
          <p:cNvSpPr>
            <a:spLocks noGrp="1"/>
          </p:cNvSpPr>
          <p:nvPr>
            <p:ph type="title"/>
          </p:nvPr>
        </p:nvSpPr>
        <p:spPr>
          <a:xfrm>
            <a:off x="838200" y="365125"/>
            <a:ext cx="10515600" cy="767389"/>
          </a:xfrm>
        </p:spPr>
        <p:txBody>
          <a:bodyPr>
            <a:normAutofit/>
          </a:bodyPr>
          <a:lstStyle/>
          <a:p>
            <a:r>
              <a:rPr lang="en-GB" b="1" dirty="0"/>
              <a:t>ONS: Drug Related Deaths</a:t>
            </a:r>
          </a:p>
        </p:txBody>
      </p:sp>
      <p:graphicFrame>
        <p:nvGraphicFramePr>
          <p:cNvPr id="4" name="Content Placeholder 3">
            <a:extLst>
              <a:ext uri="{FF2B5EF4-FFF2-40B4-BE49-F238E27FC236}">
                <a16:creationId xmlns:a16="http://schemas.microsoft.com/office/drawing/2014/main" id="{57EF6F17-60E7-E6B1-6531-05542E6FE961}"/>
              </a:ext>
            </a:extLst>
          </p:cNvPr>
          <p:cNvGraphicFramePr>
            <a:graphicFrameLocks noGrp="1"/>
          </p:cNvGraphicFramePr>
          <p:nvPr>
            <p:ph idx="1"/>
            <p:extLst>
              <p:ext uri="{D42A27DB-BD31-4B8C-83A1-F6EECF244321}">
                <p14:modId xmlns:p14="http://schemas.microsoft.com/office/powerpoint/2010/main" val="778149789"/>
              </p:ext>
            </p:extLst>
          </p:nvPr>
        </p:nvGraphicFramePr>
        <p:xfrm>
          <a:off x="838200" y="1314450"/>
          <a:ext cx="10515600" cy="4884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8397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EF1DF22-318C-E2FC-0D02-B1A71670AB5D}"/>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1" i="0" u="sng" strike="noStrike" kern="1200" cap="none" spc="0" normalizeH="0" baseline="0" noProof="0">
                <a:ln>
                  <a:noFill/>
                </a:ln>
                <a:solidFill>
                  <a:prstClr val="black"/>
                </a:solidFill>
                <a:effectLst/>
                <a:uLnTx/>
                <a:uFillTx/>
                <a:latin typeface="Calibri" panose="020F0502020204030204"/>
                <a:ea typeface="+mn-ea"/>
                <a:cs typeface="+mn-cs"/>
              </a:rPr>
              <a:t>Alcohol Related Hospital Admissions 21/22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Gateshead has the 10th highest rate of alcohol specific admission to hospital in England and the 4th highest in the North East.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Gateshead is significantly higher than the North East average and is also significantly higher than the England average with an average for Gateshead of 1106 per 100,000 population.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1" i="0" u="sng" strike="noStrike" kern="1200" cap="none" spc="0" normalizeH="0" baseline="0" noProof="0">
                <a:ln>
                  <a:noFill/>
                </a:ln>
                <a:solidFill>
                  <a:prstClr val="black"/>
                </a:solidFill>
                <a:effectLst/>
                <a:uLnTx/>
                <a:uFillTx/>
                <a:latin typeface="Calibri" panose="020F0502020204030204"/>
                <a:ea typeface="+mn-ea"/>
                <a:cs typeface="+mn-cs"/>
              </a:rPr>
              <a:t>Alcohol Deaths: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In 2020, 1 in 3 of all alcohol specific deaths occurred in the most deprived 20% of the population, widening health inequalities.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In, 2021 there were 20,970 alcohol related deaths in England, this is a rate of 38.5 per 100,000 population.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The mortality rate in the North East region was 50.4 per 100,000 population.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In Gateshead, the mortality rate was 44.8 per 100,000 population.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Mortality from chronic liver disease (all ages) 17/19: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Overall mortality from liver disease in Gateshead is 18.3 per 100,000 population, compared to a NE rate of 18.7 and the England rate of 12.2</a:t>
            </a:r>
          </a:p>
        </p:txBody>
      </p:sp>
    </p:spTree>
    <p:extLst>
      <p:ext uri="{BB962C8B-B14F-4D97-AF65-F5344CB8AC3E}">
        <p14:creationId xmlns:p14="http://schemas.microsoft.com/office/powerpoint/2010/main" val="397827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3CEA90-8668-38CF-182F-DBE313980BD2}"/>
              </a:ext>
            </a:extLst>
          </p:cNvPr>
          <p:cNvSpPr txBox="1"/>
          <p:nvPr/>
        </p:nvSpPr>
        <p:spPr>
          <a:xfrm>
            <a:off x="494523" y="457201"/>
            <a:ext cx="8714792" cy="452431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Evidence shows 24% of adults regularly drink over the recommended low risk guidelines.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Alcohol misuse is the biggest risk factor for premature death, ill health, and disability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amongst the 15–49-year-olds in the UK. Alcohol specific death rates in the UK are highest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amongst 55–64-year-olds.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People who drink alcohol may not be aware of alcohol consumption guidelines, or that they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are drinking over the recommended low-risk amount. They may not know of the risks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associated with higher alcohol intake or misuse of alcohol. Due to this, people who may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benefit from an intervention to reduce alcohol-related harms will likely not present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treatment service or other healthcare provider to seek support for their alcohol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Cochrane Collaboration review (2007) shows substantial evidence for the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of Brief advice for excessive drinkers in primary healthcare settings. Around 20-30%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patients who routinely present in Primary Care are estimated to be hazardous or harmful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drinkers. Brief advice can reduce weekly drinking by between 13%-34%.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026" name="Picture 2" descr="Alcohol Online Training - Identification &amp; Brief Advice Training (IBA ...">
            <a:extLst>
              <a:ext uri="{FF2B5EF4-FFF2-40B4-BE49-F238E27FC236}">
                <a16:creationId xmlns:a16="http://schemas.microsoft.com/office/drawing/2014/main" id="{5247F0B7-3571-EEB7-2C80-12AB99F22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558" y="4341069"/>
            <a:ext cx="3676819" cy="245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49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2294" y="501192"/>
            <a:ext cx="8292709" cy="500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611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045" y="-162331"/>
            <a:ext cx="8222690" cy="1105572"/>
          </a:xfrm>
        </p:spPr>
        <p:txBody>
          <a:bodyPr/>
          <a:lstStyle/>
          <a:p>
            <a:r>
              <a:rPr lang="en-GB" dirty="0"/>
              <a:t>Health Harms</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49766" y="-292925"/>
            <a:ext cx="9726921" cy="620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1394622" y="-162331"/>
            <a:ext cx="1516091" cy="848860"/>
          </a:xfrm>
          <a:prstGeom prst="rect">
            <a:avLst/>
          </a:prstGeom>
          <a:solidFill>
            <a:schemeClr val="bg1"/>
          </a:solidFill>
          <a:ln w="9525" cap="flat" cmpd="sng" algn="ctr">
            <a:no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marL="0" marR="0" lvl="0" indent="0" algn="l" defTabSz="829178" rtl="0" eaLnBrk="0" fontAlgn="base" latinLnBrk="0" hangingPunct="0">
              <a:lnSpc>
                <a:spcPct val="100000"/>
              </a:lnSpc>
              <a:spcBef>
                <a:spcPct val="0"/>
              </a:spcBef>
              <a:spcAft>
                <a:spcPct val="0"/>
              </a:spcAft>
              <a:buClrTx/>
              <a:buSzTx/>
              <a:buFontTx/>
              <a:buNone/>
              <a:tabLst/>
              <a:defRPr/>
            </a:pPr>
            <a:endParaRPr kumimoji="0" lang="en-GB" sz="2176"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4076409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705642-BC4B-4524-A661-9BD062B91AC9}"/>
              </a:ext>
            </a:extLst>
          </p:cNvPr>
          <p:cNvSpPr txBox="1"/>
          <p:nvPr/>
        </p:nvSpPr>
        <p:spPr>
          <a:xfrm>
            <a:off x="4786604" y="1040236"/>
            <a:ext cx="7016620" cy="5386090"/>
          </a:xfrm>
          <a:prstGeom prst="rect">
            <a:avLst/>
          </a:prstGeom>
          <a:solidFill>
            <a:schemeClr val="accent1">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FrutigerLT-Roman"/>
                <a:ea typeface="+mn-ea"/>
                <a:cs typeface="+mn-cs"/>
              </a:rPr>
              <a:t>Robust evidence-base of more than 60 controlled trials over 30 years, show that simple structured feedback and motivational advice lasting a few minutes is effective in reducing health risks from alcohol including </a:t>
            </a:r>
            <a:r>
              <a:rPr kumimoji="0" lang="en-GB" sz="2000" b="0" i="0" u="none" strike="noStrike" kern="1200" cap="none" spc="0" normalizeH="0" baseline="0" noProof="0" dirty="0">
                <a:ln>
                  <a:noFill/>
                </a:ln>
                <a:solidFill>
                  <a:srgbClr val="FF0000"/>
                </a:solidFill>
                <a:effectLst/>
                <a:uLnTx/>
                <a:uFillTx/>
                <a:latin typeface="FrutigerLT-Roman"/>
                <a:ea typeface="+mn-ea"/>
                <a:cs typeface="+mn-cs"/>
              </a:rPr>
              <a:t>hypertension, coronary heart disease, mouth, throat and breast cancers </a:t>
            </a:r>
            <a:r>
              <a:rPr kumimoji="0" lang="en-GB" sz="2000" b="0" i="0" u="none" strike="noStrike" kern="1200" cap="none" spc="0" normalizeH="0" baseline="0" noProof="0" dirty="0">
                <a:ln>
                  <a:noFill/>
                </a:ln>
                <a:solidFill>
                  <a:srgbClr val="000000"/>
                </a:solidFill>
                <a:effectLst/>
                <a:uLnTx/>
                <a:uFillTx/>
                <a:latin typeface="FrutigerLT-Roman"/>
                <a:ea typeface="+mn-ea"/>
                <a:cs typeface="+mn-cs"/>
              </a:rPr>
              <a:t>and many other conditions. Recipients reduce their alcohol intake by an average of </a:t>
            </a:r>
            <a:r>
              <a:rPr kumimoji="0" lang="en-GB" sz="2400" b="1" i="0" u="none" strike="noStrike" kern="1200" cap="none" spc="0" normalizeH="0" baseline="0" noProof="0" dirty="0">
                <a:ln>
                  <a:noFill/>
                </a:ln>
                <a:solidFill>
                  <a:srgbClr val="00B050"/>
                </a:solidFill>
                <a:effectLst/>
                <a:uLnTx/>
                <a:uFillTx/>
                <a:latin typeface="FrutigerLT-Roman"/>
                <a:ea typeface="+mn-ea"/>
                <a:cs typeface="+mn-cs"/>
              </a:rPr>
              <a:t>15% </a:t>
            </a:r>
            <a:r>
              <a:rPr kumimoji="0" lang="en-GB" sz="2000" b="0" i="0" u="none" strike="noStrike" kern="1200" cap="none" spc="0" normalizeH="0" baseline="0" noProof="0" dirty="0">
                <a:ln>
                  <a:noFill/>
                </a:ln>
                <a:solidFill>
                  <a:srgbClr val="000000"/>
                </a:solidFill>
                <a:effectLst/>
                <a:uLnTx/>
                <a:uFillTx/>
                <a:latin typeface="FrutigerLT-Roman"/>
                <a:ea typeface="+mn-ea"/>
                <a:cs typeface="+mn-cs"/>
              </a:rPr>
              <a:t>which will return a net saving to the health and social care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FrutigerLT-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Times New Roman"/>
                <a:ea typeface="+mn-ea"/>
                <a:cs typeface="Times New Roman"/>
              </a:rPr>
              <a:t>Community pharmacies </a:t>
            </a:r>
            <a:r>
              <a:rPr kumimoji="0" lang="en-GB" sz="2000" b="0" i="0" u="none" strike="noStrike" kern="1200" cap="none" spc="0" normalizeH="0" baseline="0" noProof="0" dirty="0">
                <a:ln>
                  <a:noFill/>
                </a:ln>
                <a:solidFill>
                  <a:srgbClr val="000000"/>
                </a:solidFill>
                <a:effectLst/>
                <a:uLnTx/>
                <a:uFillTx/>
                <a:latin typeface="Times New Roman"/>
                <a:ea typeface="+mn-ea"/>
                <a:cs typeface="Times New Roman"/>
              </a:rPr>
              <a:t>are more likely than many other healthcare providers to see people who drink more than the recommended amounts of alcohol and can work in collaboration with substance misuse services to increase the opportunity to identify people drinking at increasing and high-risk levels and deliver interventions to reduce alcohol related harms.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FrutigerLT-Roman"/>
              <a:ea typeface="+mn-ea"/>
              <a:cs typeface="+mn-cs"/>
            </a:endParaRPr>
          </a:p>
        </p:txBody>
      </p:sp>
      <p:pic>
        <p:nvPicPr>
          <p:cNvPr id="2050" name="Picture 2" descr="PPT - Alcohol Identification and Brief Advice (IBA) - Messages for ...">
            <a:extLst>
              <a:ext uri="{FF2B5EF4-FFF2-40B4-BE49-F238E27FC236}">
                <a16:creationId xmlns:a16="http://schemas.microsoft.com/office/drawing/2014/main" id="{CE7078D4-F593-13A9-AB97-BC40A173D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36" y="47625"/>
            <a:ext cx="45148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21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E4C91B-9E2B-1BD7-215E-B52F1D79F5C0}"/>
              </a:ext>
            </a:extLst>
          </p:cNvPr>
          <p:cNvSpPr>
            <a:spLocks noGrp="1"/>
          </p:cNvSpPr>
          <p:nvPr>
            <p:ph type="title"/>
          </p:nvPr>
        </p:nvSpPr>
        <p:spPr>
          <a:xfrm>
            <a:off x="1245072" y="1289765"/>
            <a:ext cx="3651101" cy="4270963"/>
          </a:xfrm>
        </p:spPr>
        <p:txBody>
          <a:bodyPr anchor="ctr">
            <a:normAutofit/>
          </a:bodyPr>
          <a:lstStyle/>
          <a:p>
            <a:pPr algn="ctr"/>
            <a:r>
              <a:rPr lang="en-GB" sz="4800">
                <a:solidFill>
                  <a:srgbClr val="FFFFFF"/>
                </a:solidFill>
              </a:rPr>
              <a:t>What is an Alcohol Identification &amp; Brief Advice (IBA)?</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5A1BDA0-95B2-064D-11A2-6302CF23DCB3}"/>
              </a:ext>
            </a:extLst>
          </p:cNvPr>
          <p:cNvSpPr>
            <a:spLocks noGrp="1"/>
          </p:cNvSpPr>
          <p:nvPr>
            <p:ph idx="1"/>
          </p:nvPr>
        </p:nvSpPr>
        <p:spPr>
          <a:xfrm>
            <a:off x="6407129" y="374395"/>
            <a:ext cx="4771607" cy="3054605"/>
          </a:xfrm>
          <a:solidFill>
            <a:schemeClr val="accent5">
              <a:lumMod val="40000"/>
              <a:lumOff val="60000"/>
            </a:schemeClr>
          </a:solidFill>
        </p:spPr>
        <p:txBody>
          <a:bodyPr anchor="ctr">
            <a:normAutofit/>
          </a:bodyPr>
          <a:lstStyle/>
          <a:p>
            <a:pPr marL="0" indent="0">
              <a:buNone/>
            </a:pPr>
            <a:r>
              <a:rPr lang="en-GB" sz="2000" dirty="0">
                <a:solidFill>
                  <a:schemeClr val="tx1">
                    <a:alpha val="80000"/>
                  </a:schemeClr>
                </a:solidFill>
              </a:rPr>
              <a:t>“ A </a:t>
            </a:r>
            <a:r>
              <a:rPr lang="en-GB" sz="2400" b="1" dirty="0">
                <a:solidFill>
                  <a:srgbClr val="002060">
                    <a:alpha val="80000"/>
                  </a:srgbClr>
                </a:solidFill>
              </a:rPr>
              <a:t>short, evidence-based, structured conversation</a:t>
            </a:r>
            <a:r>
              <a:rPr lang="en-GB" sz="2000" b="1" dirty="0">
                <a:solidFill>
                  <a:srgbClr val="002060">
                    <a:alpha val="80000"/>
                  </a:srgbClr>
                </a:solidFill>
              </a:rPr>
              <a:t> </a:t>
            </a:r>
            <a:r>
              <a:rPr lang="en-GB" sz="2000" dirty="0">
                <a:solidFill>
                  <a:schemeClr val="tx1">
                    <a:alpha val="80000"/>
                  </a:schemeClr>
                </a:solidFill>
              </a:rPr>
              <a:t>about alcohol consumption to  motivate and support the individual to think about and/or plan a change in their drinking behaviour in order to </a:t>
            </a:r>
            <a:r>
              <a:rPr lang="en-GB" sz="2400" b="1" dirty="0">
                <a:solidFill>
                  <a:srgbClr val="002060">
                    <a:alpha val="80000"/>
                  </a:srgbClr>
                </a:solidFill>
              </a:rPr>
              <a:t>reduce</a:t>
            </a:r>
            <a:r>
              <a:rPr lang="en-GB" sz="2000" dirty="0">
                <a:solidFill>
                  <a:srgbClr val="002060">
                    <a:alpha val="80000"/>
                  </a:srgbClr>
                </a:solidFill>
              </a:rPr>
              <a:t> </a:t>
            </a:r>
            <a:r>
              <a:rPr lang="en-GB" sz="2000" dirty="0">
                <a:solidFill>
                  <a:schemeClr val="tx1">
                    <a:alpha val="80000"/>
                  </a:schemeClr>
                </a:solidFill>
              </a:rPr>
              <a:t>their consumption.”</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1" name="Picture 3">
            <a:extLst>
              <a:ext uri="{FF2B5EF4-FFF2-40B4-BE49-F238E27FC236}">
                <a16:creationId xmlns:a16="http://schemas.microsoft.com/office/drawing/2014/main" id="{E17E4585-C3C3-90B9-17C8-59EBA8825C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3850" y="5126070"/>
            <a:ext cx="1376446" cy="160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a:extLst>
              <a:ext uri="{FF2B5EF4-FFF2-40B4-BE49-F238E27FC236}">
                <a16:creationId xmlns:a16="http://schemas.microsoft.com/office/drawing/2014/main" id="{821FD671-746C-2CE9-0B4B-156AD68510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4437" y="4550574"/>
            <a:ext cx="1634780" cy="174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2899D3CD-2228-AB41-F4FD-1F5392A056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570" y="4387776"/>
            <a:ext cx="1844005" cy="234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a:extLst>
              <a:ext uri="{FF2B5EF4-FFF2-40B4-BE49-F238E27FC236}">
                <a16:creationId xmlns:a16="http://schemas.microsoft.com/office/drawing/2014/main" id="{3E76A770-B891-4562-DE73-77E17D97D3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4638" y="4387776"/>
            <a:ext cx="1722150" cy="193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8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65B7-10A7-1E91-7999-5C3E0A477520}"/>
              </a:ext>
            </a:extLst>
          </p:cNvPr>
          <p:cNvSpPr>
            <a:spLocks noGrp="1"/>
          </p:cNvSpPr>
          <p:nvPr>
            <p:ph type="title"/>
          </p:nvPr>
        </p:nvSpPr>
        <p:spPr>
          <a:ln>
            <a:solidFill>
              <a:schemeClr val="accent1"/>
            </a:solidFill>
          </a:ln>
        </p:spPr>
        <p:txBody>
          <a:bodyPr>
            <a:normAutofit/>
          </a:bodyPr>
          <a:lstStyle/>
          <a:p>
            <a:r>
              <a:rPr lang="en-GB" sz="4800" b="1" dirty="0"/>
              <a:t>How much impact can </a:t>
            </a:r>
            <a:r>
              <a:rPr lang="en-GB" sz="4800" b="1" dirty="0">
                <a:solidFill>
                  <a:srgbClr val="0070C0"/>
                </a:solidFill>
              </a:rPr>
              <a:t>YOU</a:t>
            </a:r>
            <a:r>
              <a:rPr lang="en-GB" sz="4800" b="1" dirty="0"/>
              <a:t> really have ?</a:t>
            </a:r>
          </a:p>
        </p:txBody>
      </p:sp>
      <p:pic>
        <p:nvPicPr>
          <p:cNvPr id="4" name="Picture 2" descr="http://www.everyvotecounts.org.uk/images/pix/one-in-eight.jpg">
            <a:extLst>
              <a:ext uri="{FF2B5EF4-FFF2-40B4-BE49-F238E27FC236}">
                <a16:creationId xmlns:a16="http://schemas.microsoft.com/office/drawing/2014/main" id="{007C2289-3606-69A3-6C21-447ABEBFBCB2}"/>
              </a:ext>
            </a:extLst>
          </p:cNvPr>
          <p:cNvPicPr>
            <a:picLocks noGrp="1" noChangeAspect="1" noChangeArrowheads="1"/>
          </p:cNvPicPr>
          <p:nvPr>
            <p:ph idx="1"/>
          </p:nvPr>
        </p:nvPicPr>
        <p:blipFill>
          <a:blip r:embed="rId2" cstate="print"/>
          <a:srcRect/>
          <a:stretch>
            <a:fillRect/>
          </a:stretch>
        </p:blipFill>
        <p:spPr bwMode="auto">
          <a:xfrm>
            <a:off x="8433786" y="2124667"/>
            <a:ext cx="2920014"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Arrow: Right 6">
            <a:extLst>
              <a:ext uri="{FF2B5EF4-FFF2-40B4-BE49-F238E27FC236}">
                <a16:creationId xmlns:a16="http://schemas.microsoft.com/office/drawing/2014/main" id="{9602FD7C-7615-A920-951D-DB91F03FBFBB}"/>
              </a:ext>
            </a:extLst>
          </p:cNvPr>
          <p:cNvSpPr/>
          <p:nvPr/>
        </p:nvSpPr>
        <p:spPr>
          <a:xfrm>
            <a:off x="838200" y="2066564"/>
            <a:ext cx="7364766" cy="202120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The Numbers Needed to Treat (NNT) for Alcohol Brief Interventions = 8</a:t>
            </a:r>
          </a:p>
        </p:txBody>
      </p:sp>
      <p:pic>
        <p:nvPicPr>
          <p:cNvPr id="8" name="Picture 11" descr="http://www.scientificamerican.com/media/inline/beer-batter-is-better_1.jpg">
            <a:extLst>
              <a:ext uri="{FF2B5EF4-FFF2-40B4-BE49-F238E27FC236}">
                <a16:creationId xmlns:a16="http://schemas.microsoft.com/office/drawing/2014/main" id="{9EA8EBE7-511A-8FE7-9AC8-80E97CB1A4E4}"/>
              </a:ext>
            </a:extLst>
          </p:cNvPr>
          <p:cNvPicPr>
            <a:picLocks noChangeAspect="1" noChangeArrowheads="1"/>
          </p:cNvPicPr>
          <p:nvPr/>
        </p:nvPicPr>
        <p:blipFill>
          <a:blip r:embed="rId3" cstate="print"/>
          <a:srcRect/>
          <a:stretch>
            <a:fillRect/>
          </a:stretch>
        </p:blipFill>
        <p:spPr bwMode="auto">
          <a:xfrm>
            <a:off x="7490204" y="4303448"/>
            <a:ext cx="928694" cy="842496"/>
          </a:xfrm>
          <a:prstGeom prst="rect">
            <a:avLst/>
          </a:prstGeom>
          <a:noFill/>
        </p:spPr>
      </p:pic>
      <p:pic>
        <p:nvPicPr>
          <p:cNvPr id="9" name="Picture 11" descr="http://www.scientificamerican.com/media/inline/beer-batter-is-better_1.jpg">
            <a:extLst>
              <a:ext uri="{FF2B5EF4-FFF2-40B4-BE49-F238E27FC236}">
                <a16:creationId xmlns:a16="http://schemas.microsoft.com/office/drawing/2014/main" id="{C1E54A66-C038-9F15-AF08-20E9057458EA}"/>
              </a:ext>
            </a:extLst>
          </p:cNvPr>
          <p:cNvPicPr>
            <a:picLocks noChangeAspect="1" noChangeArrowheads="1"/>
          </p:cNvPicPr>
          <p:nvPr/>
        </p:nvPicPr>
        <p:blipFill>
          <a:blip r:embed="rId3" cstate="print"/>
          <a:srcRect/>
          <a:stretch>
            <a:fillRect/>
          </a:stretch>
        </p:blipFill>
        <p:spPr bwMode="auto">
          <a:xfrm>
            <a:off x="8401167" y="4294793"/>
            <a:ext cx="928694" cy="842496"/>
          </a:xfrm>
          <a:prstGeom prst="rect">
            <a:avLst/>
          </a:prstGeom>
          <a:noFill/>
        </p:spPr>
      </p:pic>
      <p:pic>
        <p:nvPicPr>
          <p:cNvPr id="10" name="Picture 4" descr="http://www.countychinashop.co.uk/cshop/images/T/dr2453.jpg">
            <a:extLst>
              <a:ext uri="{FF2B5EF4-FFF2-40B4-BE49-F238E27FC236}">
                <a16:creationId xmlns:a16="http://schemas.microsoft.com/office/drawing/2014/main" id="{F54FCD5E-FC84-6D86-943A-DCE125B84D6A}"/>
              </a:ext>
            </a:extLst>
          </p:cNvPr>
          <p:cNvPicPr>
            <a:picLocks noChangeAspect="1" noChangeArrowheads="1"/>
          </p:cNvPicPr>
          <p:nvPr/>
        </p:nvPicPr>
        <p:blipFill>
          <a:blip r:embed="rId4" cstate="print"/>
          <a:srcRect/>
          <a:stretch>
            <a:fillRect/>
          </a:stretch>
        </p:blipFill>
        <p:spPr bwMode="auto">
          <a:xfrm>
            <a:off x="9366945" y="4348189"/>
            <a:ext cx="807561" cy="714381"/>
          </a:xfrm>
          <a:prstGeom prst="rect">
            <a:avLst/>
          </a:prstGeom>
          <a:noFill/>
        </p:spPr>
      </p:pic>
      <p:pic>
        <p:nvPicPr>
          <p:cNvPr id="13" name="Picture 17" descr="http://www.drinkstuff.com/productimg/42311.jpg">
            <a:extLst>
              <a:ext uri="{FF2B5EF4-FFF2-40B4-BE49-F238E27FC236}">
                <a16:creationId xmlns:a16="http://schemas.microsoft.com/office/drawing/2014/main" id="{21B52276-F672-E3CD-BDE8-FF651DFB8C6D}"/>
              </a:ext>
            </a:extLst>
          </p:cNvPr>
          <p:cNvPicPr>
            <a:picLocks noChangeAspect="1" noChangeArrowheads="1"/>
          </p:cNvPicPr>
          <p:nvPr/>
        </p:nvPicPr>
        <p:blipFill>
          <a:blip r:embed="rId5" cstate="print"/>
          <a:srcRect/>
          <a:stretch>
            <a:fillRect/>
          </a:stretch>
        </p:blipFill>
        <p:spPr bwMode="auto">
          <a:xfrm>
            <a:off x="7705898" y="6268972"/>
            <a:ext cx="581142" cy="500067"/>
          </a:xfrm>
          <a:prstGeom prst="rect">
            <a:avLst/>
          </a:prstGeom>
          <a:noFill/>
        </p:spPr>
      </p:pic>
      <p:pic>
        <p:nvPicPr>
          <p:cNvPr id="15" name="Picture 17" descr="http://www.drinkstuff.com/productimg/42311.jpg">
            <a:extLst>
              <a:ext uri="{FF2B5EF4-FFF2-40B4-BE49-F238E27FC236}">
                <a16:creationId xmlns:a16="http://schemas.microsoft.com/office/drawing/2014/main" id="{E113D197-7322-DD7F-3ED2-033562CFDA11}"/>
              </a:ext>
            </a:extLst>
          </p:cNvPr>
          <p:cNvPicPr>
            <a:picLocks noChangeAspect="1" noChangeArrowheads="1"/>
          </p:cNvPicPr>
          <p:nvPr/>
        </p:nvPicPr>
        <p:blipFill>
          <a:blip r:embed="rId5" cstate="print"/>
          <a:srcRect/>
          <a:stretch>
            <a:fillRect/>
          </a:stretch>
        </p:blipFill>
        <p:spPr bwMode="auto">
          <a:xfrm>
            <a:off x="11083008" y="6268973"/>
            <a:ext cx="581142" cy="500067"/>
          </a:xfrm>
          <a:prstGeom prst="rect">
            <a:avLst/>
          </a:prstGeom>
          <a:noFill/>
        </p:spPr>
      </p:pic>
      <p:pic>
        <p:nvPicPr>
          <p:cNvPr id="16" name="Picture 17" descr="http://www.drinkstuff.com/productimg/42311.jpg">
            <a:extLst>
              <a:ext uri="{FF2B5EF4-FFF2-40B4-BE49-F238E27FC236}">
                <a16:creationId xmlns:a16="http://schemas.microsoft.com/office/drawing/2014/main" id="{C6F5FBDE-DFCF-9F67-71DC-33064355AEE0}"/>
              </a:ext>
            </a:extLst>
          </p:cNvPr>
          <p:cNvPicPr>
            <a:picLocks noChangeAspect="1" noChangeArrowheads="1"/>
          </p:cNvPicPr>
          <p:nvPr/>
        </p:nvPicPr>
        <p:blipFill>
          <a:blip r:embed="rId5" cstate="print"/>
          <a:srcRect/>
          <a:stretch>
            <a:fillRect/>
          </a:stretch>
        </p:blipFill>
        <p:spPr bwMode="auto">
          <a:xfrm>
            <a:off x="9423896" y="6268971"/>
            <a:ext cx="581142" cy="500067"/>
          </a:xfrm>
          <a:prstGeom prst="rect">
            <a:avLst/>
          </a:prstGeom>
          <a:noFill/>
        </p:spPr>
      </p:pic>
      <p:pic>
        <p:nvPicPr>
          <p:cNvPr id="17" name="Picture 17" descr="http://www.drinkstuff.com/productimg/42311.jpg">
            <a:extLst>
              <a:ext uri="{FF2B5EF4-FFF2-40B4-BE49-F238E27FC236}">
                <a16:creationId xmlns:a16="http://schemas.microsoft.com/office/drawing/2014/main" id="{C38692AE-F087-90D1-97B7-9192ABF9534F}"/>
              </a:ext>
            </a:extLst>
          </p:cNvPr>
          <p:cNvPicPr>
            <a:picLocks noChangeAspect="1" noChangeArrowheads="1"/>
          </p:cNvPicPr>
          <p:nvPr/>
        </p:nvPicPr>
        <p:blipFill>
          <a:blip r:embed="rId5" cstate="print"/>
          <a:srcRect/>
          <a:stretch>
            <a:fillRect/>
          </a:stretch>
        </p:blipFill>
        <p:spPr bwMode="auto">
          <a:xfrm>
            <a:off x="10296604" y="6268971"/>
            <a:ext cx="581142" cy="500067"/>
          </a:xfrm>
          <a:prstGeom prst="rect">
            <a:avLst/>
          </a:prstGeom>
          <a:noFill/>
        </p:spPr>
      </p:pic>
      <p:pic>
        <p:nvPicPr>
          <p:cNvPr id="18" name="Picture 17" descr="http://www.drinkstuff.com/productimg/42311.jpg">
            <a:extLst>
              <a:ext uri="{FF2B5EF4-FFF2-40B4-BE49-F238E27FC236}">
                <a16:creationId xmlns:a16="http://schemas.microsoft.com/office/drawing/2014/main" id="{19D2B85A-57F6-244B-DA8A-11B4FAAE735F}"/>
              </a:ext>
            </a:extLst>
          </p:cNvPr>
          <p:cNvPicPr>
            <a:picLocks noChangeAspect="1" noChangeArrowheads="1"/>
          </p:cNvPicPr>
          <p:nvPr/>
        </p:nvPicPr>
        <p:blipFill>
          <a:blip r:embed="rId5" cstate="print"/>
          <a:srcRect/>
          <a:stretch>
            <a:fillRect/>
          </a:stretch>
        </p:blipFill>
        <p:spPr bwMode="auto">
          <a:xfrm>
            <a:off x="8637492" y="6268972"/>
            <a:ext cx="581142" cy="500067"/>
          </a:xfrm>
          <a:prstGeom prst="rect">
            <a:avLst/>
          </a:prstGeom>
          <a:noFill/>
        </p:spPr>
      </p:pic>
      <p:pic>
        <p:nvPicPr>
          <p:cNvPr id="19" name="Picture 10" descr="http://topnews.in/healthcare/sites/default/files/Large.Glass_.Wine_.jpg">
            <a:extLst>
              <a:ext uri="{FF2B5EF4-FFF2-40B4-BE49-F238E27FC236}">
                <a16:creationId xmlns:a16="http://schemas.microsoft.com/office/drawing/2014/main" id="{352C533E-181A-181E-94A3-1E0C355FF5C4}"/>
              </a:ext>
            </a:extLst>
          </p:cNvPr>
          <p:cNvPicPr>
            <a:picLocks noChangeAspect="1" noChangeArrowheads="1"/>
          </p:cNvPicPr>
          <p:nvPr/>
        </p:nvPicPr>
        <p:blipFill>
          <a:blip r:embed="rId6" cstate="print"/>
          <a:srcRect/>
          <a:stretch>
            <a:fillRect/>
          </a:stretch>
        </p:blipFill>
        <p:spPr bwMode="auto">
          <a:xfrm>
            <a:off x="7658011" y="5122391"/>
            <a:ext cx="714380" cy="1146582"/>
          </a:xfrm>
          <a:prstGeom prst="rect">
            <a:avLst/>
          </a:prstGeom>
          <a:noFill/>
        </p:spPr>
      </p:pic>
      <p:pic>
        <p:nvPicPr>
          <p:cNvPr id="20" name="Picture 10" descr="http://topnews.in/healthcare/sites/default/files/Large.Glass_.Wine_.jpg">
            <a:extLst>
              <a:ext uri="{FF2B5EF4-FFF2-40B4-BE49-F238E27FC236}">
                <a16:creationId xmlns:a16="http://schemas.microsoft.com/office/drawing/2014/main" id="{747EC595-54E0-E5A9-034E-6A352CAFCAC3}"/>
              </a:ext>
            </a:extLst>
          </p:cNvPr>
          <p:cNvPicPr>
            <a:picLocks noChangeAspect="1" noChangeArrowheads="1"/>
          </p:cNvPicPr>
          <p:nvPr/>
        </p:nvPicPr>
        <p:blipFill>
          <a:blip r:embed="rId6" cstate="print"/>
          <a:srcRect/>
          <a:stretch>
            <a:fillRect/>
          </a:stretch>
        </p:blipFill>
        <p:spPr bwMode="auto">
          <a:xfrm>
            <a:off x="8577611" y="5145944"/>
            <a:ext cx="714380" cy="1146582"/>
          </a:xfrm>
          <a:prstGeom prst="rect">
            <a:avLst/>
          </a:prstGeom>
          <a:noFill/>
        </p:spPr>
      </p:pic>
      <p:pic>
        <p:nvPicPr>
          <p:cNvPr id="21" name="Picture 13" descr="http://dailycoffeenews.com/wp-content/uploads/2011/12/red-wine-glass.jpeg">
            <a:extLst>
              <a:ext uri="{FF2B5EF4-FFF2-40B4-BE49-F238E27FC236}">
                <a16:creationId xmlns:a16="http://schemas.microsoft.com/office/drawing/2014/main" id="{069238D7-0453-E3DD-D55E-01929EF4F794}"/>
              </a:ext>
            </a:extLst>
          </p:cNvPr>
          <p:cNvPicPr>
            <a:picLocks noChangeAspect="1" noChangeArrowheads="1"/>
          </p:cNvPicPr>
          <p:nvPr/>
        </p:nvPicPr>
        <p:blipFill>
          <a:blip r:embed="rId7" cstate="print"/>
          <a:srcRect/>
          <a:stretch>
            <a:fillRect/>
          </a:stretch>
        </p:blipFill>
        <p:spPr bwMode="auto">
          <a:xfrm>
            <a:off x="9348723" y="5286702"/>
            <a:ext cx="765421" cy="857256"/>
          </a:xfrm>
          <a:prstGeom prst="rect">
            <a:avLst/>
          </a:prstGeom>
          <a:noFill/>
        </p:spPr>
      </p:pic>
      <p:sp>
        <p:nvSpPr>
          <p:cNvPr id="22" name="Rectangle: Rounded Corners 21">
            <a:extLst>
              <a:ext uri="{FF2B5EF4-FFF2-40B4-BE49-F238E27FC236}">
                <a16:creationId xmlns:a16="http://schemas.microsoft.com/office/drawing/2014/main" id="{66D49572-EE96-8797-5364-153C26016BF6}"/>
              </a:ext>
            </a:extLst>
          </p:cNvPr>
          <p:cNvSpPr/>
          <p:nvPr/>
        </p:nvSpPr>
        <p:spPr>
          <a:xfrm>
            <a:off x="989367" y="4296423"/>
            <a:ext cx="6220587" cy="239734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The average reduction in alcohol consumption (per week) equates to 4-5 units</a:t>
            </a:r>
          </a:p>
          <a:p>
            <a:pPr algn="ctr"/>
            <a:endParaRPr lang="en-GB" dirty="0">
              <a:solidFill>
                <a:srgbClr val="002060"/>
              </a:solidFill>
            </a:endParaRPr>
          </a:p>
          <a:p>
            <a:r>
              <a:rPr lang="en-GB" sz="1200" dirty="0"/>
              <a:t>Kaner et al (2009) Effectiveness of brief alcohol interventions in primary care populations (review)</a:t>
            </a:r>
          </a:p>
          <a:p>
            <a:r>
              <a:rPr lang="en-GB" sz="1200" dirty="0"/>
              <a:t>Raistrick et al (2006 ) Review of the effectiveness of treatment for alcohol problems.</a:t>
            </a:r>
          </a:p>
        </p:txBody>
      </p:sp>
    </p:spTree>
    <p:extLst>
      <p:ext uri="{BB962C8B-B14F-4D97-AF65-F5344CB8AC3E}">
        <p14:creationId xmlns:p14="http://schemas.microsoft.com/office/powerpoint/2010/main" val="1410197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630CCA8-C69E-AFB3-F143-89FE1C946D52}"/>
              </a:ext>
            </a:extLst>
          </p:cNvPr>
          <p:cNvSpPr>
            <a:spLocks noGrp="1"/>
          </p:cNvSpPr>
          <p:nvPr>
            <p:ph type="title"/>
          </p:nvPr>
        </p:nvSpPr>
        <p:spPr>
          <a:xfrm>
            <a:off x="838200" y="401221"/>
            <a:ext cx="10515600" cy="1348065"/>
          </a:xfrm>
        </p:spPr>
        <p:txBody>
          <a:bodyPr>
            <a:normAutofit/>
          </a:bodyPr>
          <a:lstStyle/>
          <a:p>
            <a:r>
              <a:rPr lang="en-GB" sz="5400" b="1">
                <a:solidFill>
                  <a:srgbClr val="FFFFFF"/>
                </a:solidFill>
              </a:rPr>
              <a:t>Gateshead Specific</a:t>
            </a:r>
          </a:p>
        </p:txBody>
      </p:sp>
      <p:sp>
        <p:nvSpPr>
          <p:cNvPr id="3" name="Content Placeholder 2">
            <a:extLst>
              <a:ext uri="{FF2B5EF4-FFF2-40B4-BE49-F238E27FC236}">
                <a16:creationId xmlns:a16="http://schemas.microsoft.com/office/drawing/2014/main" id="{1254FCAF-5EF7-29E2-8B92-4B752651682B}"/>
              </a:ext>
            </a:extLst>
          </p:cNvPr>
          <p:cNvSpPr>
            <a:spLocks noGrp="1"/>
          </p:cNvSpPr>
          <p:nvPr>
            <p:ph idx="1"/>
          </p:nvPr>
        </p:nvSpPr>
        <p:spPr>
          <a:xfrm>
            <a:off x="838200" y="2586789"/>
            <a:ext cx="10515600" cy="3590174"/>
          </a:xfrm>
          <a:solidFill>
            <a:srgbClr val="00B0F0"/>
          </a:solidFill>
        </p:spPr>
        <p:txBody>
          <a:bodyPr>
            <a:normAutofit/>
          </a:bodyPr>
          <a:lstStyle/>
          <a:p>
            <a:r>
              <a:rPr lang="en-GB" sz="2200" b="1" dirty="0"/>
              <a:t>Gateshead pharmacies can sign up to deliver Alcohol IBA.</a:t>
            </a:r>
            <a:endParaRPr lang="en-GB" sz="2200" b="1" dirty="0">
              <a:ea typeface="Calibri"/>
              <a:cs typeface="Calibri"/>
            </a:endParaRPr>
          </a:p>
          <a:p>
            <a:r>
              <a:rPr lang="en-GB" sz="2200" b="1" dirty="0"/>
              <a:t>Payment claims are outlined in the specification.</a:t>
            </a:r>
          </a:p>
          <a:p>
            <a:r>
              <a:rPr lang="en-GB" sz="2200" b="1" dirty="0"/>
              <a:t>Provider to screen using Alcohol Screening Tool (Audit Appendix 1 in the specification.)</a:t>
            </a:r>
          </a:p>
          <a:p>
            <a:r>
              <a:rPr lang="en-GB" sz="2200" b="1" dirty="0"/>
              <a:t>The alcohol screening and brief advice to be delivered by a competently trained member of the pharmacy team. ( this does not need to be the pharmacist )</a:t>
            </a:r>
            <a:endParaRPr lang="en-GB" sz="2200" b="1" dirty="0">
              <a:ea typeface="Calibri"/>
              <a:cs typeface="Calibri"/>
            </a:endParaRPr>
          </a:p>
          <a:p>
            <a:r>
              <a:rPr lang="en-GB" sz="2200" b="1" dirty="0"/>
              <a:t>Not included are those accessing alcohol advice via an NHS health check. These are funded through a different contract.</a:t>
            </a:r>
          </a:p>
          <a:p>
            <a:r>
              <a:rPr lang="en-GB" sz="2200" b="1" dirty="0"/>
              <a:t>IBA  can be undertaken opportunistically or to align with national campaigns such as those promoted by Balance. </a:t>
            </a:r>
          </a:p>
        </p:txBody>
      </p:sp>
    </p:spTree>
    <p:extLst>
      <p:ext uri="{BB962C8B-B14F-4D97-AF65-F5344CB8AC3E}">
        <p14:creationId xmlns:p14="http://schemas.microsoft.com/office/powerpoint/2010/main" val="778207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002A-4A43-FBB4-6DBA-3BFD37A58264}"/>
              </a:ext>
            </a:extLst>
          </p:cNvPr>
          <p:cNvSpPr>
            <a:spLocks noGrp="1"/>
          </p:cNvSpPr>
          <p:nvPr>
            <p:ph type="title"/>
          </p:nvPr>
        </p:nvSpPr>
        <p:spPr>
          <a:solidFill>
            <a:schemeClr val="accent5"/>
          </a:solidFill>
        </p:spPr>
        <p:txBody>
          <a:bodyPr/>
          <a:lstStyle/>
          <a:p>
            <a:r>
              <a:rPr lang="en-GB" b="1" dirty="0"/>
              <a:t>Alcohol IBA Learning resources</a:t>
            </a:r>
          </a:p>
        </p:txBody>
      </p:sp>
      <p:sp>
        <p:nvSpPr>
          <p:cNvPr id="3" name="Content Placeholder 2">
            <a:extLst>
              <a:ext uri="{FF2B5EF4-FFF2-40B4-BE49-F238E27FC236}">
                <a16:creationId xmlns:a16="http://schemas.microsoft.com/office/drawing/2014/main" id="{5CBD57B7-C14F-633A-E7BD-96696F6E368C}"/>
              </a:ext>
            </a:extLst>
          </p:cNvPr>
          <p:cNvSpPr>
            <a:spLocks noGrp="1"/>
          </p:cNvSpPr>
          <p:nvPr>
            <p:ph idx="1"/>
          </p:nvPr>
        </p:nvSpPr>
        <p:spPr/>
        <p:txBody>
          <a:bodyPr>
            <a:normAutofit lnSpcReduction="10000"/>
          </a:bodyPr>
          <a:lstStyle/>
          <a:p>
            <a:pPr marL="0" indent="0">
              <a:buNone/>
            </a:pPr>
            <a:r>
              <a:rPr lang="en-GB" b="0" i="0" dirty="0">
                <a:solidFill>
                  <a:srgbClr val="000000"/>
                </a:solidFill>
                <a:effectLst/>
                <a:latin typeface="Times New Roman" panose="02020603050405020304" pitchFamily="18" charset="0"/>
              </a:rPr>
              <a:t>These resource links can be accessed within the Alcohol IBA Pharmacy Specification – Section 3, Service Delivery. 3.11</a:t>
            </a:r>
          </a:p>
          <a:p>
            <a:pPr marL="0" indent="0">
              <a:buNone/>
            </a:pPr>
            <a:endParaRPr lang="en-GB" b="0" i="0" dirty="0">
              <a:solidFill>
                <a:srgbClr val="000000"/>
              </a:solidFill>
              <a:effectLst/>
              <a:latin typeface="Times New Roman" panose="02020603050405020304" pitchFamily="18" charset="0"/>
            </a:endParaRPr>
          </a:p>
          <a:p>
            <a:r>
              <a:rPr lang="en-GB" sz="2000" b="0" i="0" dirty="0">
                <a:solidFill>
                  <a:srgbClr val="000000"/>
                </a:solidFill>
                <a:effectLst/>
                <a:latin typeface="Times New Roman" panose="02020603050405020304" pitchFamily="18" charset="0"/>
              </a:rPr>
              <a:t>Health Education England - alcohol identification and brief advice</a:t>
            </a:r>
          </a:p>
          <a:p>
            <a:r>
              <a:rPr lang="en-GB" sz="2000" b="0" i="0" dirty="0">
                <a:solidFill>
                  <a:srgbClr val="000000"/>
                </a:solidFill>
                <a:effectLst/>
                <a:latin typeface="Times New Roman" panose="02020603050405020304" pitchFamily="18" charset="0"/>
              </a:rPr>
              <a:t> RCGP – Learning; Alcohol Management in Primary Care</a:t>
            </a:r>
          </a:p>
          <a:p>
            <a:r>
              <a:rPr lang="en-GB" sz="2000" b="0" i="0" dirty="0">
                <a:solidFill>
                  <a:srgbClr val="000000"/>
                </a:solidFill>
                <a:effectLst/>
                <a:latin typeface="Times New Roman" panose="02020603050405020304" pitchFamily="18" charset="0"/>
              </a:rPr>
              <a:t> </a:t>
            </a:r>
            <a:r>
              <a:rPr lang="en-GB" sz="2000" b="0" i="0" dirty="0">
                <a:solidFill>
                  <a:srgbClr val="000000"/>
                </a:solidFill>
                <a:effectLst/>
                <a:latin typeface="Times New Roman" panose="02020603050405020304" pitchFamily="18" charset="0"/>
                <a:hlinkClick r:id="rId2"/>
              </a:rPr>
              <a:t>https://www.e-lfh.org.uk/programmes/making-every-contact-count/</a:t>
            </a:r>
            <a:endParaRPr lang="en-GB" sz="2000" b="0" i="0" dirty="0">
              <a:solidFill>
                <a:srgbClr val="000000"/>
              </a:solidFill>
              <a:effectLst/>
              <a:latin typeface="Times New Roman" panose="02020603050405020304" pitchFamily="18" charset="0"/>
            </a:endParaRPr>
          </a:p>
          <a:p>
            <a:r>
              <a:rPr lang="en-GB" sz="2000" b="0" i="0" dirty="0">
                <a:solidFill>
                  <a:srgbClr val="000000"/>
                </a:solidFill>
                <a:effectLst/>
                <a:latin typeface="Times New Roman" panose="02020603050405020304" pitchFamily="18" charset="0"/>
              </a:rPr>
              <a:t> </a:t>
            </a:r>
            <a:r>
              <a:rPr lang="en-GB" sz="2000" b="0" i="0" dirty="0">
                <a:solidFill>
                  <a:srgbClr val="000000"/>
                </a:solidFill>
                <a:effectLst/>
                <a:latin typeface="Times New Roman" panose="02020603050405020304" pitchFamily="18" charset="0"/>
                <a:hlinkClick r:id="rId3"/>
              </a:rPr>
              <a:t>https://www.cppe.ac.uk/gateway/alcohol</a:t>
            </a:r>
            <a:endParaRPr lang="en-GB" sz="2000" b="0" i="0" dirty="0">
              <a:solidFill>
                <a:srgbClr val="000000"/>
              </a:solidFill>
              <a:effectLst/>
              <a:latin typeface="Times New Roman" panose="02020603050405020304" pitchFamily="18" charset="0"/>
            </a:endParaRPr>
          </a:p>
          <a:p>
            <a:endParaRPr lang="en-GB" dirty="0">
              <a:solidFill>
                <a:srgbClr val="000000"/>
              </a:solidFill>
              <a:latin typeface="Times New Roman" panose="02020603050405020304" pitchFamily="18" charset="0"/>
            </a:endParaRPr>
          </a:p>
          <a:p>
            <a:pPr marL="0" indent="0">
              <a:buNone/>
            </a:pPr>
            <a:r>
              <a:rPr lang="en-GB" b="0" i="0" dirty="0">
                <a:solidFill>
                  <a:srgbClr val="000000"/>
                </a:solidFill>
                <a:effectLst/>
                <a:latin typeface="Times New Roman" panose="02020603050405020304" pitchFamily="18" charset="0"/>
              </a:rPr>
              <a:t>Alcohol Users Disorders Identification TEST (Audit)  Appendix 1.</a:t>
            </a:r>
          </a:p>
          <a:p>
            <a:pPr marL="0" indent="0">
              <a:buNone/>
            </a:pPr>
            <a:r>
              <a:rPr lang="en-GB" dirty="0">
                <a:solidFill>
                  <a:srgbClr val="000000"/>
                </a:solidFill>
                <a:latin typeface="Times New Roman" panose="02020603050405020304" pitchFamily="18" charset="0"/>
              </a:rPr>
              <a:t>Alcohol IBA Pathway – Appendix 2 (includes when to claim payment)</a:t>
            </a:r>
            <a:endParaRPr lang="en-GB"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932043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849F-9AB0-8CBC-B159-3646A29FBA99}"/>
              </a:ext>
            </a:extLst>
          </p:cNvPr>
          <p:cNvSpPr>
            <a:spLocks noGrp="1"/>
          </p:cNvSpPr>
          <p:nvPr>
            <p:ph type="title"/>
          </p:nvPr>
        </p:nvSpPr>
        <p:spPr/>
        <p:txBody>
          <a:bodyPr/>
          <a:lstStyle/>
          <a:p>
            <a:r>
              <a:rPr lang="en-GB" dirty="0"/>
              <a:t>Lived experiences</a:t>
            </a:r>
            <a:br>
              <a:rPr lang="en-GB" dirty="0"/>
            </a:br>
            <a:endParaRPr lang="en-GB" dirty="0"/>
          </a:p>
        </p:txBody>
      </p:sp>
      <p:sp>
        <p:nvSpPr>
          <p:cNvPr id="3" name="Content Placeholder 2">
            <a:extLst>
              <a:ext uri="{FF2B5EF4-FFF2-40B4-BE49-F238E27FC236}">
                <a16:creationId xmlns:a16="http://schemas.microsoft.com/office/drawing/2014/main" id="{A5C837A3-54DC-3011-CBE0-F8726B0B3B30}"/>
              </a:ext>
            </a:extLst>
          </p:cNvPr>
          <p:cNvSpPr>
            <a:spLocks noGrp="1"/>
          </p:cNvSpPr>
          <p:nvPr>
            <p:ph idx="1"/>
          </p:nvPr>
        </p:nvSpPr>
        <p:spPr/>
        <p:txBody>
          <a:bodyPr>
            <a:norm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Amanda Walton : Lived Experience speaker for Gateshead </a:t>
            </a:r>
          </a:p>
          <a:p>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3600" dirty="0"/>
              <a:t>Cocaine anonymous</a:t>
            </a:r>
          </a:p>
        </p:txBody>
      </p:sp>
    </p:spTree>
    <p:extLst>
      <p:ext uri="{BB962C8B-B14F-4D97-AF65-F5344CB8AC3E}">
        <p14:creationId xmlns:p14="http://schemas.microsoft.com/office/powerpoint/2010/main" val="242061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43D56-A1B9-1942-6B8D-0468AB98F1D7}"/>
              </a:ext>
            </a:extLst>
          </p:cNvPr>
          <p:cNvSpPr>
            <a:spLocks noGrp="1"/>
          </p:cNvSpPr>
          <p:nvPr>
            <p:ph type="title"/>
          </p:nvPr>
        </p:nvSpPr>
        <p:spPr>
          <a:xfrm>
            <a:off x="838200" y="365125"/>
            <a:ext cx="10515600" cy="1027447"/>
          </a:xfrm>
        </p:spPr>
        <p:txBody>
          <a:bodyPr/>
          <a:lstStyle/>
          <a:p>
            <a:r>
              <a:rPr lang="en-GB" b="1" dirty="0"/>
              <a:t>ONS: Drug Related Deaths</a:t>
            </a:r>
            <a:endParaRPr lang="en-GB" dirty="0"/>
          </a:p>
        </p:txBody>
      </p:sp>
      <p:graphicFrame>
        <p:nvGraphicFramePr>
          <p:cNvPr id="4" name="Content Placeholder 3">
            <a:extLst>
              <a:ext uri="{FF2B5EF4-FFF2-40B4-BE49-F238E27FC236}">
                <a16:creationId xmlns:a16="http://schemas.microsoft.com/office/drawing/2014/main" id="{A8AB59BD-7256-930C-2DF7-D2CD3B87229B}"/>
              </a:ext>
            </a:extLst>
          </p:cNvPr>
          <p:cNvGraphicFramePr>
            <a:graphicFrameLocks noGrp="1"/>
          </p:cNvGraphicFramePr>
          <p:nvPr>
            <p:ph idx="1"/>
            <p:extLst>
              <p:ext uri="{D42A27DB-BD31-4B8C-83A1-F6EECF244321}">
                <p14:modId xmlns:p14="http://schemas.microsoft.com/office/powerpoint/2010/main" val="437961161"/>
              </p:ext>
            </p:extLst>
          </p:nvPr>
        </p:nvGraphicFramePr>
        <p:xfrm>
          <a:off x="838200" y="1392572"/>
          <a:ext cx="8054130" cy="478439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29E9EEC-B4A7-3B55-2954-46DE64C4DA43}"/>
              </a:ext>
            </a:extLst>
          </p:cNvPr>
          <p:cNvSpPr txBox="1"/>
          <p:nvPr/>
        </p:nvSpPr>
        <p:spPr>
          <a:xfrm>
            <a:off x="9362114" y="1283516"/>
            <a:ext cx="2558642" cy="2492990"/>
          </a:xfrm>
          <a:prstGeom prst="rect">
            <a:avLst/>
          </a:prstGeom>
          <a:noFill/>
          <a:ln>
            <a:solidFill>
              <a:schemeClr val="accent1"/>
            </a:solidFill>
          </a:ln>
        </p:spPr>
        <p:txBody>
          <a:bodyPr wrap="square" rtlCol="0">
            <a:spAutoFit/>
          </a:bodyPr>
          <a:lstStyle/>
          <a:p>
            <a:pPr algn="ctr"/>
            <a:r>
              <a:rPr lang="en-GB" sz="1600" b="1" dirty="0"/>
              <a:t>Number of deaths related to drug misuse 2020-22</a:t>
            </a:r>
          </a:p>
          <a:p>
            <a:pPr algn="ctr"/>
            <a:endParaRPr lang="en-GB" sz="1600" b="1" dirty="0"/>
          </a:p>
          <a:p>
            <a:pPr marL="285750" indent="-285750">
              <a:buFont typeface="Arial" panose="020B0604020202020204" pitchFamily="34" charset="0"/>
              <a:buChar char="•"/>
            </a:pPr>
            <a:r>
              <a:rPr lang="en-GB" dirty="0"/>
              <a:t>Newcastle: 106</a:t>
            </a:r>
          </a:p>
          <a:p>
            <a:pPr marL="285750" indent="-285750">
              <a:buFont typeface="Arial" panose="020B0604020202020204" pitchFamily="34" charset="0"/>
              <a:buChar char="•"/>
            </a:pPr>
            <a:r>
              <a:rPr lang="en-GB" dirty="0"/>
              <a:t>Gateshead: 71</a:t>
            </a:r>
          </a:p>
          <a:p>
            <a:pPr marL="285750" indent="-285750">
              <a:buFont typeface="Arial" panose="020B0604020202020204" pitchFamily="34" charset="0"/>
              <a:buChar char="•"/>
            </a:pPr>
            <a:r>
              <a:rPr lang="en-GB" dirty="0"/>
              <a:t>South Tyneside: 45</a:t>
            </a:r>
          </a:p>
          <a:p>
            <a:pPr marL="285750" indent="-285750">
              <a:buFont typeface="Arial" panose="020B0604020202020204" pitchFamily="34" charset="0"/>
              <a:buChar char="•"/>
            </a:pPr>
            <a:r>
              <a:rPr lang="en-GB" dirty="0"/>
              <a:t>North Tyneside: 56</a:t>
            </a:r>
          </a:p>
          <a:p>
            <a:pPr marL="285750" indent="-285750">
              <a:buFont typeface="Arial" panose="020B0604020202020204" pitchFamily="34" charset="0"/>
              <a:buChar char="•"/>
            </a:pPr>
            <a:r>
              <a:rPr lang="en-GB" dirty="0"/>
              <a:t>Sunderland: 67</a:t>
            </a:r>
          </a:p>
          <a:p>
            <a:pPr marL="285750" indent="-285750">
              <a:buFont typeface="Arial" panose="020B0604020202020204" pitchFamily="34" charset="0"/>
              <a:buChar char="•"/>
            </a:pPr>
            <a:r>
              <a:rPr lang="en-GB" dirty="0"/>
              <a:t>Northumberland: 39</a:t>
            </a:r>
          </a:p>
        </p:txBody>
      </p:sp>
    </p:spTree>
    <p:extLst>
      <p:ext uri="{BB962C8B-B14F-4D97-AF65-F5344CB8AC3E}">
        <p14:creationId xmlns:p14="http://schemas.microsoft.com/office/powerpoint/2010/main" val="398303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86230F49-7FFF-4471-8A64-33B1F4CF1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nt">
            <a:extLst>
              <a:ext uri="{FF2B5EF4-FFF2-40B4-BE49-F238E27FC236}">
                <a16:creationId xmlns:a16="http://schemas.microsoft.com/office/drawing/2014/main" id="{ABCED6B1-E99D-4963-BCB1-2C5FC2B7E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5161588"/>
          </a:xfrm>
          <a:prstGeom prst="rect">
            <a:avLst/>
          </a:prstGeom>
          <a:ln>
            <a:noFill/>
          </a:ln>
          <a:effectLst>
            <a:outerShdw blurRad="596900" dist="381000" dir="8820000" sx="90000" sy="90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E60E89-F07A-55AA-8E25-F83908B3B731}"/>
              </a:ext>
            </a:extLst>
          </p:cNvPr>
          <p:cNvSpPr>
            <a:spLocks noGrp="1"/>
          </p:cNvSpPr>
          <p:nvPr>
            <p:ph type="title"/>
          </p:nvPr>
        </p:nvSpPr>
        <p:spPr>
          <a:xfrm>
            <a:off x="768096" y="777240"/>
            <a:ext cx="4743666" cy="3784190"/>
          </a:xfrm>
        </p:spPr>
        <p:txBody>
          <a:bodyPr vert="horz" lIns="91440" tIns="45720" rIns="91440" bIns="45720" rtlCol="0" anchor="t">
            <a:normAutofit/>
          </a:bodyPr>
          <a:lstStyle/>
          <a:p>
            <a:r>
              <a:rPr lang="en-US" sz="4800" kern="1200">
                <a:solidFill>
                  <a:schemeClr val="tx1"/>
                </a:solidFill>
                <a:latin typeface="+mj-lt"/>
                <a:ea typeface="+mj-ea"/>
                <a:cs typeface="+mj-cs"/>
              </a:rPr>
              <a:t>Any questions?</a:t>
            </a:r>
          </a:p>
        </p:txBody>
      </p:sp>
      <p:pic>
        <p:nvPicPr>
          <p:cNvPr id="4" name="Picture 8" descr="MCj03970740000[1]">
            <a:extLst>
              <a:ext uri="{FF2B5EF4-FFF2-40B4-BE49-F238E27FC236}">
                <a16:creationId xmlns:a16="http://schemas.microsoft.com/office/drawing/2014/main" id="{93599AD8-1D4F-DD5E-7132-5D62BB8C01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989774" y="680065"/>
            <a:ext cx="3826236" cy="37841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633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2927-2498-765D-A1A5-68BCBACB50F4}"/>
              </a:ext>
            </a:extLst>
          </p:cNvPr>
          <p:cNvSpPr>
            <a:spLocks noGrp="1"/>
          </p:cNvSpPr>
          <p:nvPr>
            <p:ph type="title"/>
          </p:nvPr>
        </p:nvSpPr>
        <p:spPr>
          <a:xfrm>
            <a:off x="838200" y="365125"/>
            <a:ext cx="10515600" cy="999651"/>
          </a:xfrm>
        </p:spPr>
        <p:txBody>
          <a:bodyPr>
            <a:normAutofit fontScale="90000"/>
          </a:bodyPr>
          <a:lstStyle/>
          <a:p>
            <a:r>
              <a:rPr lang="en-GB" sz="4000" dirty="0">
                <a:effectLst/>
                <a:latin typeface="Calibri" panose="020F0502020204030204" pitchFamily="34" charset="0"/>
                <a:ea typeface="Calibri" panose="020F0502020204030204" pitchFamily="34" charset="0"/>
                <a:cs typeface="Times New Roman" panose="02020603050405020304" pitchFamily="18" charset="0"/>
              </a:rPr>
              <a:t>Local commissioning issues: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5357F245-A345-30B5-1BAE-35937516F15E}"/>
              </a:ext>
            </a:extLst>
          </p:cNvPr>
          <p:cNvSpPr>
            <a:spLocks noGrp="1"/>
          </p:cNvSpPr>
          <p:nvPr>
            <p:ph idx="1"/>
          </p:nvPr>
        </p:nvSpPr>
        <p:spPr>
          <a:xfrm>
            <a:off x="838200" y="1253331"/>
            <a:ext cx="10515600" cy="4351338"/>
          </a:xfrm>
        </p:spPr>
        <p:txBody>
          <a:bodyPr>
            <a:normAutofit/>
          </a:bodyPr>
          <a:lstStyle/>
          <a:p>
            <a:pPr marL="0" indent="0">
              <a:buNone/>
            </a:pPr>
            <a:r>
              <a:rPr lang="en-GB" dirty="0"/>
              <a:t>Local commissioning teams:</a:t>
            </a:r>
          </a:p>
          <a:p>
            <a:pPr marL="0" indent="0">
              <a:buNone/>
            </a:pPr>
            <a:r>
              <a:rPr lang="en-GB" dirty="0"/>
              <a:t> Gateshead</a:t>
            </a:r>
          </a:p>
          <a:p>
            <a:r>
              <a:rPr lang="en-GB" dirty="0"/>
              <a:t>Gateshead council; Barbara Rowan and Julia Sharp</a:t>
            </a:r>
          </a:p>
          <a:p>
            <a:r>
              <a:rPr lang="en-GB" dirty="0"/>
              <a:t>Gateshead Recovery Programme (GRP): Sarah Beat</a:t>
            </a:r>
          </a:p>
          <a:p>
            <a:pPr marL="0" indent="0">
              <a:buNone/>
            </a:pPr>
            <a:endParaRPr lang="en-GB" dirty="0"/>
          </a:p>
          <a:p>
            <a:pPr marL="0" indent="0">
              <a:buNone/>
            </a:pPr>
            <a:r>
              <a:rPr lang="en-GB" dirty="0"/>
              <a:t>South Tyneside</a:t>
            </a:r>
          </a:p>
          <a:p>
            <a:r>
              <a:rPr lang="en-GB" dirty="0"/>
              <a:t>South Tyneside  Council:  Julie Connaughton and Paula Philips</a:t>
            </a:r>
          </a:p>
          <a:p>
            <a:r>
              <a:rPr lang="en-GB" dirty="0"/>
              <a:t>South Tyneside Adult Recovery Service (STARS); Mel Scott</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9275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ACE5-0230-80D8-2E1F-0113394D4F8B}"/>
              </a:ext>
            </a:extLst>
          </p:cNvPr>
          <p:cNvSpPr>
            <a:spLocks noGrp="1"/>
          </p:cNvSpPr>
          <p:nvPr>
            <p:ph type="title"/>
          </p:nvPr>
        </p:nvSpPr>
        <p:spPr>
          <a:xfrm>
            <a:off x="838200" y="365125"/>
            <a:ext cx="10515600" cy="1090451"/>
          </a:xfrm>
        </p:spPr>
        <p:txBody>
          <a:bodyPr/>
          <a:lstStyle/>
          <a:p>
            <a:r>
              <a:rPr lang="en-GB" b="1" dirty="0"/>
              <a:t>Prevalence and unmet need </a:t>
            </a:r>
          </a:p>
        </p:txBody>
      </p:sp>
      <p:pic>
        <p:nvPicPr>
          <p:cNvPr id="5" name="Content Placeholder 4">
            <a:extLst>
              <a:ext uri="{FF2B5EF4-FFF2-40B4-BE49-F238E27FC236}">
                <a16:creationId xmlns:a16="http://schemas.microsoft.com/office/drawing/2014/main" id="{A5AE3168-C815-049D-A2BC-DE54B1968CE0}"/>
              </a:ext>
            </a:extLst>
          </p:cNvPr>
          <p:cNvPicPr>
            <a:picLocks noGrp="1" noChangeAspect="1"/>
          </p:cNvPicPr>
          <p:nvPr>
            <p:ph idx="1"/>
          </p:nvPr>
        </p:nvPicPr>
        <p:blipFill>
          <a:blip r:embed="rId2"/>
          <a:stretch>
            <a:fillRect/>
          </a:stretch>
        </p:blipFill>
        <p:spPr>
          <a:xfrm>
            <a:off x="1943843" y="1825625"/>
            <a:ext cx="8304314" cy="4351338"/>
          </a:xfrm>
        </p:spPr>
      </p:pic>
    </p:spTree>
    <p:extLst>
      <p:ext uri="{BB962C8B-B14F-4D97-AF65-F5344CB8AC3E}">
        <p14:creationId xmlns:p14="http://schemas.microsoft.com/office/powerpoint/2010/main" val="106769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E8B2-73E6-B2B8-DB04-B886EB9AA1B0}"/>
              </a:ext>
            </a:extLst>
          </p:cNvPr>
          <p:cNvSpPr>
            <a:spLocks noGrp="1"/>
          </p:cNvSpPr>
          <p:nvPr>
            <p:ph type="title"/>
          </p:nvPr>
        </p:nvSpPr>
        <p:spPr>
          <a:xfrm>
            <a:off x="838200" y="365125"/>
            <a:ext cx="10515600" cy="884835"/>
          </a:xfrm>
        </p:spPr>
        <p:txBody>
          <a:bodyPr/>
          <a:lstStyle/>
          <a:p>
            <a:r>
              <a:rPr lang="en-GB" b="1" dirty="0"/>
              <a:t>NDTMS: Adults in treatment - Gateshead</a:t>
            </a:r>
          </a:p>
        </p:txBody>
      </p:sp>
      <p:pic>
        <p:nvPicPr>
          <p:cNvPr id="5" name="Content Placeholder 4">
            <a:extLst>
              <a:ext uri="{FF2B5EF4-FFF2-40B4-BE49-F238E27FC236}">
                <a16:creationId xmlns:a16="http://schemas.microsoft.com/office/drawing/2014/main" id="{2A5AB07F-9135-541C-6FFC-E93CF5086296}"/>
              </a:ext>
            </a:extLst>
          </p:cNvPr>
          <p:cNvPicPr>
            <a:picLocks noGrp="1" noChangeAspect="1"/>
          </p:cNvPicPr>
          <p:nvPr>
            <p:ph idx="1"/>
          </p:nvPr>
        </p:nvPicPr>
        <p:blipFill>
          <a:blip r:embed="rId2"/>
          <a:stretch>
            <a:fillRect/>
          </a:stretch>
        </p:blipFill>
        <p:spPr>
          <a:xfrm>
            <a:off x="1881187" y="2153444"/>
            <a:ext cx="8429625" cy="3695700"/>
          </a:xfrm>
        </p:spPr>
      </p:pic>
    </p:spTree>
    <p:extLst>
      <p:ext uri="{BB962C8B-B14F-4D97-AF65-F5344CB8AC3E}">
        <p14:creationId xmlns:p14="http://schemas.microsoft.com/office/powerpoint/2010/main" val="2490572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411E-9F22-D3DB-AF06-697096649172}"/>
              </a:ext>
            </a:extLst>
          </p:cNvPr>
          <p:cNvSpPr>
            <a:spLocks noGrp="1"/>
          </p:cNvSpPr>
          <p:nvPr>
            <p:ph type="title"/>
          </p:nvPr>
        </p:nvSpPr>
        <p:spPr>
          <a:xfrm>
            <a:off x="838200" y="365125"/>
            <a:ext cx="10515600" cy="951947"/>
          </a:xfrm>
        </p:spPr>
        <p:txBody>
          <a:bodyPr>
            <a:normAutofit fontScale="90000"/>
          </a:bodyPr>
          <a:lstStyle/>
          <a:p>
            <a:r>
              <a:rPr lang="en-GB" b="1" dirty="0"/>
              <a:t>NDTMS: Young people in treatment -Gateshead</a:t>
            </a:r>
          </a:p>
        </p:txBody>
      </p:sp>
      <p:pic>
        <p:nvPicPr>
          <p:cNvPr id="9" name="Content Placeholder 8">
            <a:extLst>
              <a:ext uri="{FF2B5EF4-FFF2-40B4-BE49-F238E27FC236}">
                <a16:creationId xmlns:a16="http://schemas.microsoft.com/office/drawing/2014/main" id="{0C249DDA-30E1-D676-E1DB-7EB009F268A3}"/>
              </a:ext>
            </a:extLst>
          </p:cNvPr>
          <p:cNvPicPr>
            <a:picLocks noGrp="1" noChangeAspect="1"/>
          </p:cNvPicPr>
          <p:nvPr>
            <p:ph idx="1"/>
          </p:nvPr>
        </p:nvPicPr>
        <p:blipFill>
          <a:blip r:embed="rId2"/>
          <a:stretch>
            <a:fillRect/>
          </a:stretch>
        </p:blipFill>
        <p:spPr>
          <a:xfrm>
            <a:off x="838200" y="2262422"/>
            <a:ext cx="10515600" cy="3477744"/>
          </a:xfrm>
        </p:spPr>
      </p:pic>
    </p:spTree>
    <p:extLst>
      <p:ext uri="{BB962C8B-B14F-4D97-AF65-F5344CB8AC3E}">
        <p14:creationId xmlns:p14="http://schemas.microsoft.com/office/powerpoint/2010/main" val="2130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D970A-18D2-8977-5BFD-444542855DF1}"/>
              </a:ext>
            </a:extLst>
          </p:cNvPr>
          <p:cNvSpPr>
            <a:spLocks noGrp="1"/>
          </p:cNvSpPr>
          <p:nvPr>
            <p:ph type="title"/>
          </p:nvPr>
        </p:nvSpPr>
        <p:spPr/>
        <p:txBody>
          <a:bodyPr>
            <a:normAutofit fontScale="90000"/>
          </a:bodyPr>
          <a:lstStyle/>
          <a:p>
            <a:r>
              <a:rPr lang="en-GB" b="1" dirty="0"/>
              <a:t>NDTMS: Young people in treatment - Gateshead</a:t>
            </a:r>
            <a:br>
              <a:rPr lang="en-GB" b="1" dirty="0"/>
            </a:br>
            <a:r>
              <a:rPr lang="en-GB" sz="2400" b="1" dirty="0">
                <a:solidFill>
                  <a:srgbClr val="FF0000"/>
                </a:solidFill>
              </a:rPr>
              <a:t>Alcohol and other Substances</a:t>
            </a:r>
            <a:endParaRPr lang="en-GB" sz="2400" dirty="0">
              <a:solidFill>
                <a:srgbClr val="FF0000"/>
              </a:solidFill>
            </a:endParaRPr>
          </a:p>
        </p:txBody>
      </p:sp>
      <p:pic>
        <p:nvPicPr>
          <p:cNvPr id="17" name="Content Placeholder 16">
            <a:extLst>
              <a:ext uri="{FF2B5EF4-FFF2-40B4-BE49-F238E27FC236}">
                <a16:creationId xmlns:a16="http://schemas.microsoft.com/office/drawing/2014/main" id="{77FDE6DC-3F2D-98A8-ECA1-7229BD9262F1}"/>
              </a:ext>
            </a:extLst>
          </p:cNvPr>
          <p:cNvPicPr>
            <a:picLocks noGrp="1" noChangeAspect="1"/>
          </p:cNvPicPr>
          <p:nvPr>
            <p:ph idx="1"/>
          </p:nvPr>
        </p:nvPicPr>
        <p:blipFill>
          <a:blip r:embed="rId2"/>
          <a:stretch>
            <a:fillRect/>
          </a:stretch>
        </p:blipFill>
        <p:spPr>
          <a:xfrm>
            <a:off x="382458" y="2203109"/>
            <a:ext cx="8086725" cy="2943225"/>
          </a:xfrm>
        </p:spPr>
      </p:pic>
      <p:pic>
        <p:nvPicPr>
          <p:cNvPr id="19" name="Picture 18">
            <a:extLst>
              <a:ext uri="{FF2B5EF4-FFF2-40B4-BE49-F238E27FC236}">
                <a16:creationId xmlns:a16="http://schemas.microsoft.com/office/drawing/2014/main" id="{027A248A-0BA0-C407-82AC-147EDA728170}"/>
              </a:ext>
            </a:extLst>
          </p:cNvPr>
          <p:cNvPicPr>
            <a:picLocks noChangeAspect="1"/>
          </p:cNvPicPr>
          <p:nvPr/>
        </p:nvPicPr>
        <p:blipFill>
          <a:blip r:embed="rId3"/>
          <a:stretch>
            <a:fillRect/>
          </a:stretch>
        </p:blipFill>
        <p:spPr>
          <a:xfrm>
            <a:off x="9057303" y="2203109"/>
            <a:ext cx="1485900" cy="1581150"/>
          </a:xfrm>
          <a:prstGeom prst="rect">
            <a:avLst/>
          </a:prstGeom>
        </p:spPr>
      </p:pic>
      <p:pic>
        <p:nvPicPr>
          <p:cNvPr id="21" name="Picture 20">
            <a:extLst>
              <a:ext uri="{FF2B5EF4-FFF2-40B4-BE49-F238E27FC236}">
                <a16:creationId xmlns:a16="http://schemas.microsoft.com/office/drawing/2014/main" id="{69079055-EAF4-BFFB-FD44-7E99B0BE0013}"/>
              </a:ext>
            </a:extLst>
          </p:cNvPr>
          <p:cNvPicPr>
            <a:picLocks noChangeAspect="1"/>
          </p:cNvPicPr>
          <p:nvPr/>
        </p:nvPicPr>
        <p:blipFill>
          <a:blip r:embed="rId4"/>
          <a:stretch>
            <a:fillRect/>
          </a:stretch>
        </p:blipFill>
        <p:spPr>
          <a:xfrm>
            <a:off x="9057303" y="3788924"/>
            <a:ext cx="2247900" cy="1581150"/>
          </a:xfrm>
          <a:prstGeom prst="rect">
            <a:avLst/>
          </a:prstGeom>
        </p:spPr>
      </p:pic>
    </p:spTree>
    <p:extLst>
      <p:ext uri="{BB962C8B-B14F-4D97-AF65-F5344CB8AC3E}">
        <p14:creationId xmlns:p14="http://schemas.microsoft.com/office/powerpoint/2010/main" val="339781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a06e371-24a2-44f0-bcba-ab62852788b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97CFA3CEBC1042B6E8B2BBDB2623B5" ma:contentTypeVersion="12" ma:contentTypeDescription="Create a new document." ma:contentTypeScope="" ma:versionID="bceaa973e80438f7762aec95fc0625ac">
  <xsd:schema xmlns:xsd="http://www.w3.org/2001/XMLSchema" xmlns:xs="http://www.w3.org/2001/XMLSchema" xmlns:p="http://schemas.microsoft.com/office/2006/metadata/properties" xmlns:ns3="ca06e371-24a2-44f0-bcba-ab62852788be" xmlns:ns4="f9c0b3b4-9d5a-43d6-b6a6-e6a0d2c000dd" targetNamespace="http://schemas.microsoft.com/office/2006/metadata/properties" ma:root="true" ma:fieldsID="509c3305dca57a71164fd59e04a2411a" ns3:_="" ns4:_="">
    <xsd:import namespace="ca06e371-24a2-44f0-bcba-ab62852788be"/>
    <xsd:import namespace="f9c0b3b4-9d5a-43d6-b6a6-e6a0d2c000d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6e371-24a2-44f0-bcba-ab6285278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c0b3b4-9d5a-43d6-b6a6-e6a0d2c000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B0DED0-CA70-4F9F-A37E-F431E5A8C900}">
  <ds:schemaRefs>
    <ds:schemaRef ds:uri="f9c0b3b4-9d5a-43d6-b6a6-e6a0d2c000dd"/>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ca06e371-24a2-44f0-bcba-ab62852788be"/>
    <ds:schemaRef ds:uri="http://www.w3.org/XML/1998/namespace"/>
  </ds:schemaRefs>
</ds:datastoreItem>
</file>

<file path=customXml/itemProps2.xml><?xml version="1.0" encoding="utf-8"?>
<ds:datastoreItem xmlns:ds="http://schemas.openxmlformats.org/officeDocument/2006/customXml" ds:itemID="{071C90D4-9238-4E01-A1AA-9F88E9E74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6e371-24a2-44f0-bcba-ab62852788be"/>
    <ds:schemaRef ds:uri="f9c0b3b4-9d5a-43d6-b6a6-e6a0d2c000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292B74-5F69-4E89-B00F-67AC0D93AA64}">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455</TotalTime>
  <Words>2991</Words>
  <Application>Microsoft Office PowerPoint</Application>
  <PresentationFormat>Widescreen</PresentationFormat>
  <Paragraphs>341</Paragraphs>
  <Slides>51</Slides>
  <Notes>14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Arial</vt:lpstr>
      <vt:lpstr>Calibri</vt:lpstr>
      <vt:lpstr>Calibri Light</vt:lpstr>
      <vt:lpstr>Century Gothic</vt:lpstr>
      <vt:lpstr>FrutigerLT-Roman</vt:lpstr>
      <vt:lpstr>GDS Transport</vt:lpstr>
      <vt:lpstr>Helvetica</vt:lpstr>
      <vt:lpstr>Raleway</vt:lpstr>
      <vt:lpstr>Times New Roman</vt:lpstr>
      <vt:lpstr>Wingdings</vt:lpstr>
      <vt:lpstr>Office Theme</vt:lpstr>
      <vt:lpstr>1_Office Theme</vt:lpstr>
      <vt:lpstr>Gateshead and South Tyneside LPC</vt:lpstr>
      <vt:lpstr>Substance Misuse Update for Community Pharmacy Providers in Gateshead and South Tyneside</vt:lpstr>
      <vt:lpstr>Substance Misuse Key Headline Data</vt:lpstr>
      <vt:lpstr>ONS: Drug Related Deaths</vt:lpstr>
      <vt:lpstr>ONS: Drug Related Deaths</vt:lpstr>
      <vt:lpstr>Prevalence and unmet need </vt:lpstr>
      <vt:lpstr>NDTMS: Adults in treatment - Gateshead</vt:lpstr>
      <vt:lpstr>NDTMS: Young people in treatment -Gateshead</vt:lpstr>
      <vt:lpstr>NDTMS: Young people in treatment - Gateshead Alcohol and other Substances</vt:lpstr>
      <vt:lpstr>PowerPoint Presentation</vt:lpstr>
      <vt:lpstr>Northumbria Police Data: Drug Related Deaths</vt:lpstr>
      <vt:lpstr>Drug Related Deaths – Coroner’s update  </vt:lpstr>
      <vt:lpstr> Individual placement &amp; Support  (IPS)</vt:lpstr>
      <vt:lpstr> Individual placement &amp; Support (IPS)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scale of the problem?</vt:lpstr>
      <vt:lpstr>PowerPoint Presentation</vt:lpstr>
      <vt:lpstr>PowerPoint Presentation</vt:lpstr>
      <vt:lpstr>PowerPoint Presentation</vt:lpstr>
      <vt:lpstr>PowerPoint Presentation</vt:lpstr>
      <vt:lpstr>PowerPoint Presentation</vt:lpstr>
      <vt:lpstr>Naloxone</vt:lpstr>
      <vt:lpstr>Naloxone</vt:lpstr>
      <vt:lpstr>PowerPoint Presentation</vt:lpstr>
      <vt:lpstr>Naloxone 1mg/ml solution for injection in a pre-filled syringe (Prenoxad®)</vt:lpstr>
      <vt:lpstr>Naloxone 1.8mg nasal spray (Nyxoid®)</vt:lpstr>
      <vt:lpstr>Widening the availability of naloxone</vt:lpstr>
      <vt:lpstr>Naloxone Distribution from Pharmacies</vt:lpstr>
      <vt:lpstr> What we aim to achieve, supplying naloxone (Prenoxad) from pharmacies is:</vt:lpstr>
      <vt:lpstr>PowerPoint Presentation</vt:lpstr>
      <vt:lpstr> Training for the supply of Naloxone</vt:lpstr>
      <vt:lpstr>Identification and Brief Advice (IBA) Alcohol  Pharmacies</vt:lpstr>
      <vt:lpstr>PowerPoint Presentation</vt:lpstr>
      <vt:lpstr>PowerPoint Presentation</vt:lpstr>
      <vt:lpstr>PowerPoint Presentation</vt:lpstr>
      <vt:lpstr>Health Harms</vt:lpstr>
      <vt:lpstr>PowerPoint Presentation</vt:lpstr>
      <vt:lpstr>What is an Alcohol Identification &amp; Brief Advice (IBA)?</vt:lpstr>
      <vt:lpstr>How much impact can YOU really have ?</vt:lpstr>
      <vt:lpstr>Gateshead Specific</vt:lpstr>
      <vt:lpstr>Alcohol IBA Learning resources</vt:lpstr>
      <vt:lpstr>Lived experiences </vt:lpstr>
      <vt:lpstr>Any questions?</vt:lpstr>
      <vt:lpstr>Local commissioning issues: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Misuse Key Headline Data</dc:title>
  <dc:creator>Barbara Rowan</dc:creator>
  <cp:lastModifiedBy>WHITE, Sue (NHS NORTH OF ENGLAND COMMISSIONING SUPPORT UNIT)</cp:lastModifiedBy>
  <cp:revision>268</cp:revision>
  <dcterms:created xsi:type="dcterms:W3CDTF">2024-03-06T13:50:53Z</dcterms:created>
  <dcterms:modified xsi:type="dcterms:W3CDTF">2024-04-29T07:36:42Z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0x0101000F97CFA3CEBC1042B6E8B2BBDB2623B5</vt:lpwstr>
  </property>
</Properties>
</file>